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Bebas Neue" panose="020B0606020202050201" pitchFamily="34" charset="0"/>
      <p:regular r:id="rId32"/>
    </p:embeddedFont>
    <p:embeddedFont>
      <p:font typeface="Reem Kufi" pitchFamily="2"/>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gT0VR3pHVGYy3A91fOpesOGJYaF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312" y="6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jpg>
</file>

<file path=ppt/media/image24.png>
</file>

<file path=ppt/media/image25.jpg>
</file>

<file path=ppt/media/image26.jpg>
</file>

<file path=ppt/media/image27.jpg>
</file>

<file path=ppt/media/image28.png>
</file>

<file path=ppt/media/image29.png>
</file>

<file path=ppt/media/image3.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100"/>
              <a:buFont typeface="Noto Sans Symbols"/>
              <a:buChar char="⮚"/>
            </a:pPr>
            <a:r>
              <a:rPr lang="en-US" b="1"/>
              <a:t>User-Friendly Interface</a:t>
            </a:r>
            <a:r>
              <a:rPr lang="en-US"/>
              <a:t>: HubSpot's user interface is designed to be user-friendly, making it easy to manage user accounts, roles, and permissions. This helps businesses save time and increase efficiency when managing users.</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Role-Based Access: </a:t>
            </a:r>
            <a:r>
              <a:rPr lang="en-US"/>
              <a:t>HubSpot's role-based access control allows businesses to create custom roles and assign specific permissions to users based on their roles. This ensures that users only have access to the tools and data they need to do their jobs effectively.</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User Activity Tracking: </a:t>
            </a:r>
            <a:r>
              <a:rPr lang="en-US"/>
              <a:t>HubSpot tracks user activity, allowing businesses to monitor user behavior and ensure compliance with company policies and regulations.</a:t>
            </a:r>
            <a:endParaRPr/>
          </a:p>
          <a:p>
            <a:pPr marL="285750" lvl="0" indent="-215900" algn="l" rtl="0">
              <a:lnSpc>
                <a:spcPct val="100000"/>
              </a:lnSpc>
              <a:spcBef>
                <a:spcPts val="0"/>
              </a:spcBef>
              <a:spcAft>
                <a:spcPts val="0"/>
              </a:spcAft>
              <a:buSzPts val="1100"/>
              <a:buFont typeface="Noto Sans Symbols"/>
              <a:buNone/>
            </a:pP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Complexity:</a:t>
            </a:r>
            <a:r>
              <a:rPr lang="en-US"/>
              <a:t> While HubSpot's user management interface is user-friendly, it can be complex, particularly for businesses with a large number of users. This may require more time and effort to manage and configure.</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Cost: </a:t>
            </a:r>
            <a:r>
              <a:rPr lang="en-US"/>
              <a:t>HubSpot's pricing structure is based on the number of contacts in a business's database, which can make it more expensive for businesses with larger teams. This may be a concern for businesses with many users who require access to HubSpot's tools and features.</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Learning Curve: </a:t>
            </a:r>
            <a:r>
              <a:rPr lang="en-US"/>
              <a:t>For businesses new to HubSpot, there may be a learning curve when it comes to managing users and configuring access control. This may require additional training or resources.</a:t>
            </a:r>
            <a:endParaRPr/>
          </a:p>
          <a:p>
            <a:pPr marL="285750" lvl="0" indent="-215900" algn="l" rtl="0">
              <a:lnSpc>
                <a:spcPct val="100000"/>
              </a:lnSpc>
              <a:spcBef>
                <a:spcPts val="0"/>
              </a:spcBef>
              <a:spcAft>
                <a:spcPts val="0"/>
              </a:spcAft>
              <a:buSzPts val="1100"/>
              <a:buFont typeface="Noto Sans Symbols"/>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100"/>
              <a:buFont typeface="Noto Sans Symbols"/>
              <a:buChar char="⮚"/>
            </a:pPr>
            <a:r>
              <a:rPr lang="en-US" b="1"/>
              <a:t>User Analytics</a:t>
            </a:r>
            <a:r>
              <a:rPr lang="en-US"/>
              <a:t>: Zendesk provides user analytics, allowing businesses to monitor user behavior and identify areas for improvement in the support process.</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Customizable Notifications: </a:t>
            </a:r>
            <a:r>
              <a:rPr lang="en-US"/>
              <a:t>Zendesk allows businesses to set up custom notifications for user actions, such as ticket creation or update. This helps ensure that teams stay informed and can take action quickly.</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User Collaboration: </a:t>
            </a:r>
            <a:r>
              <a:rPr lang="en-US"/>
              <a:t>Zendesk provides tools for user collaboration, such as shared views and comments, allowing teams to work together more efficiently.</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285750" lvl="0" indent="-285750" algn="l" rtl="0">
              <a:lnSpc>
                <a:spcPct val="100000"/>
              </a:lnSpc>
              <a:spcBef>
                <a:spcPts val="0"/>
              </a:spcBef>
              <a:spcAft>
                <a:spcPts val="0"/>
              </a:spcAft>
              <a:buSzPts val="1100"/>
              <a:buFont typeface="Noto Sans Symbols"/>
              <a:buChar char="⮚"/>
            </a:pPr>
            <a:r>
              <a:rPr lang="en-US" b="1"/>
              <a:t>Limited Permissions:</a:t>
            </a:r>
            <a:r>
              <a:rPr lang="en-US"/>
              <a:t> Zendesk's role-based access control may not offer as much granularity as some businesses require. For example, it may not be possible to create custom permissions for individual users or specific tasks.</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Limited Customization: </a:t>
            </a:r>
            <a:r>
              <a:rPr lang="en-US"/>
              <a:t>While Zendesk's user interface is user-friendly, it may not offer as much customization as some businesses require. This may be a concern for businesses with specific branding or customization requirements.</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Cost: </a:t>
            </a:r>
            <a:r>
              <a:rPr lang="en-US"/>
              <a:t>Zendesk's pricing structure is based on the number of agents, or users who interact with customers, which can make it more expensive for businesses with larger teams. This may be a concern for businesses with many users who require access to Zendesk's tools and features.</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6" name="Google Shape;19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5" name="Google Shape;20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100"/>
              <a:buFont typeface="Noto Sans Symbols"/>
              <a:buChar char="⮚"/>
            </a:pPr>
            <a:r>
              <a:rPr lang="en-US" b="1"/>
              <a:t>Customizable Workflows</a:t>
            </a:r>
            <a:r>
              <a:rPr lang="en-US"/>
              <a:t>: Conga offers customizable workflows, allowing businesses to automate document creation and approval processes and ensure that documents are routed to the right people at the right time.</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Centralized User Management: </a:t>
            </a:r>
            <a:r>
              <a:rPr lang="en-US"/>
              <a:t>Conga provides a centralized user management system, allowing businesses to manage all their users from one central location. This saves time and ensures consistency across the organization.</a:t>
            </a:r>
            <a:endParaRPr/>
          </a:p>
          <a:p>
            <a:pPr marL="285750" lvl="0" indent="-215900" algn="l" rtl="0">
              <a:lnSpc>
                <a:spcPct val="100000"/>
              </a:lnSpc>
              <a:spcBef>
                <a:spcPts val="0"/>
              </a:spcBef>
              <a:spcAft>
                <a:spcPts val="0"/>
              </a:spcAft>
              <a:buSzPts val="1100"/>
              <a:buFont typeface="Noto Sans Symbols"/>
              <a:buNone/>
            </a:pPr>
            <a:endParaRPr b="1"/>
          </a:p>
          <a:p>
            <a:pPr marL="285750" lvl="0" indent="-285750" algn="l" rtl="0">
              <a:lnSpc>
                <a:spcPct val="100000"/>
              </a:lnSpc>
              <a:spcBef>
                <a:spcPts val="0"/>
              </a:spcBef>
              <a:spcAft>
                <a:spcPts val="0"/>
              </a:spcAft>
              <a:buSzPts val="1100"/>
              <a:buFont typeface="Noto Sans Symbols"/>
              <a:buChar char="⮚"/>
            </a:pPr>
            <a:r>
              <a:rPr lang="en-US" b="1"/>
              <a:t>Collaboration Tools: </a:t>
            </a:r>
            <a:r>
              <a:rPr lang="en-US"/>
              <a:t>Conga provides tools for user collaboration, such as document sharing and commenting, allowing teams to work together more efficiently.</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285750" lvl="0" indent="-285750" algn="l" rtl="0">
              <a:lnSpc>
                <a:spcPct val="100000"/>
              </a:lnSpc>
              <a:spcBef>
                <a:spcPts val="0"/>
              </a:spcBef>
              <a:spcAft>
                <a:spcPts val="0"/>
              </a:spcAft>
              <a:buSzPts val="1100"/>
              <a:buFont typeface="Noto Sans Symbols"/>
              <a:buChar char="⮚"/>
            </a:pPr>
            <a:r>
              <a:rPr lang="en-US" b="1"/>
              <a:t>Limited Integrations:</a:t>
            </a:r>
            <a:r>
              <a:rPr lang="en-US"/>
              <a:t> While Conga integrates with several third-party applications, some businesses may require integrations with more specialized tools or systems, which may not be available.</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Cost: </a:t>
            </a:r>
            <a:r>
              <a:rPr lang="en-US"/>
              <a:t>Conga's pricing structure can be more expensive for businesses with larger teams. This may be a concern for businesses with many users who require access to Conga's tools and features.</a:t>
            </a:r>
            <a:endParaRPr/>
          </a:p>
          <a:p>
            <a:pPr marL="285750" lvl="0" indent="-215900" algn="l" rtl="0">
              <a:lnSpc>
                <a:spcPct val="100000"/>
              </a:lnSpc>
              <a:spcBef>
                <a:spcPts val="0"/>
              </a:spcBef>
              <a:spcAft>
                <a:spcPts val="0"/>
              </a:spcAft>
              <a:buSzPts val="1100"/>
              <a:buFont typeface="Noto Sans Symbols"/>
              <a:buNone/>
            </a:pPr>
            <a:endParaRPr/>
          </a:p>
          <a:p>
            <a:pPr marL="285750" lvl="0" indent="-285750" algn="l" rtl="0">
              <a:lnSpc>
                <a:spcPct val="100000"/>
              </a:lnSpc>
              <a:spcBef>
                <a:spcPts val="0"/>
              </a:spcBef>
              <a:spcAft>
                <a:spcPts val="0"/>
              </a:spcAft>
              <a:buSzPts val="1100"/>
              <a:buFont typeface="Noto Sans Symbols"/>
              <a:buChar char="⮚"/>
            </a:pPr>
            <a:r>
              <a:rPr lang="en-US" b="1"/>
              <a:t>Complexity: </a:t>
            </a:r>
            <a:r>
              <a:rPr lang="en-US"/>
              <a:t>Conga's user management interface can be complex, particularly for businesses with a large number of users. This may require more time and effort to manage and configure.</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0" name="Google Shape;22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0" i="0">
                <a:solidFill>
                  <a:srgbClr val="DBD8D3"/>
                </a:solidFill>
                <a:latin typeface="arial"/>
                <a:ea typeface="arial"/>
                <a:cs typeface="arial"/>
                <a:sym typeface="arial"/>
              </a:rPr>
              <a:t>SLDS: Salesforce Lightning Design System</a:t>
            </a:r>
            <a:endParaRPr/>
          </a:p>
          <a:p>
            <a:pPr marL="0" lvl="0" indent="0" algn="l" rtl="0">
              <a:lnSpc>
                <a:spcPct val="100000"/>
              </a:lnSpc>
              <a:spcBef>
                <a:spcPts val="0"/>
              </a:spcBef>
              <a:spcAft>
                <a:spcPts val="0"/>
              </a:spcAft>
              <a:buSzPts val="1100"/>
              <a:buNone/>
            </a:pPr>
            <a:endParaRPr b="0" i="0">
              <a:solidFill>
                <a:srgbClr val="DBD8D3"/>
              </a:solidFill>
              <a:latin typeface="arial"/>
              <a:ea typeface="arial"/>
              <a:cs typeface="arial"/>
              <a:sym typeface="arial"/>
            </a:endParaRPr>
          </a:p>
          <a:p>
            <a:pPr marL="0" lvl="0" indent="0" algn="l" rtl="0">
              <a:lnSpc>
                <a:spcPct val="100000"/>
              </a:lnSpc>
              <a:spcBef>
                <a:spcPts val="0"/>
              </a:spcBef>
              <a:spcAft>
                <a:spcPts val="0"/>
              </a:spcAft>
              <a:buSzPts val="1100"/>
              <a:buNone/>
            </a:pPr>
            <a:r>
              <a:rPr lang="en-US" b="0" i="0">
                <a:solidFill>
                  <a:srgbClr val="DBD8D3"/>
                </a:solidFill>
                <a:latin typeface="arial"/>
                <a:ea typeface="arial"/>
                <a:cs typeface="arial"/>
                <a:sym typeface="arial"/>
              </a:rPr>
              <a:t>SOSL : Salesforce Object Search Language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3" name="Google Shape;283;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1" name="Google Shape;291;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8" name="Google Shape;10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This usecase table is given as an example from the creators of salesforce to help define salesforce better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 name="Google Shape;13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a:t>This means there are so many places to go when trying to manage even the simplest tasks regarding users and their community</a:t>
            </a:r>
            <a:br>
              <a:rPr lang="en-US"/>
            </a:br>
            <a:r>
              <a:rPr lang="en-US"/>
              <a:t>so for example if the admin wants to manage all his users he will have to access the setup home but when accesing his community users he will have to access a diffrent interface that takes so much time to load</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1EADF"/>
        </a:solidFill>
        <a:effectLst/>
      </p:bgPr>
    </p:bg>
    <p:spTree>
      <p:nvGrpSpPr>
        <p:cNvPr id="1" name="Shape 8"/>
        <p:cNvGrpSpPr/>
        <p:nvPr/>
      </p:nvGrpSpPr>
      <p:grpSpPr>
        <a:xfrm>
          <a:off x="0" y="0"/>
          <a:ext cx="0" cy="0"/>
          <a:chOff x="0" y="0"/>
          <a:chExt cx="0" cy="0"/>
        </a:xfrm>
      </p:grpSpPr>
      <p:pic>
        <p:nvPicPr>
          <p:cNvPr id="9" name="Google Shape;9;p31"/>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0" name="Google Shape;10;p31"/>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 name="Google Shape;11;p31"/>
          <p:cNvSpPr txBox="1">
            <a:spLocks noGrp="1"/>
          </p:cNvSpPr>
          <p:nvPr>
            <p:ph type="ctrTitle"/>
          </p:nvPr>
        </p:nvSpPr>
        <p:spPr>
          <a:xfrm>
            <a:off x="713226" y="892350"/>
            <a:ext cx="5339100" cy="2814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a:lnSpc>
                <a:spcPct val="90000"/>
              </a:lnSpc>
              <a:spcBef>
                <a:spcPts val="0"/>
              </a:spcBef>
              <a:spcAft>
                <a:spcPts val="0"/>
              </a:spcAft>
              <a:buClr>
                <a:srgbClr val="191919"/>
              </a:buClr>
              <a:buSzPts val="5200"/>
              <a:buNone/>
              <a:defRPr sz="85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2" name="Google Shape;12;p31"/>
          <p:cNvSpPr txBox="1">
            <a:spLocks noGrp="1"/>
          </p:cNvSpPr>
          <p:nvPr>
            <p:ph type="subTitle" idx="1"/>
          </p:nvPr>
        </p:nvSpPr>
        <p:spPr>
          <a:xfrm>
            <a:off x="713226" y="3857550"/>
            <a:ext cx="5339100" cy="393600"/>
          </a:xfrm>
          <a:prstGeom prst="rect">
            <a:avLst/>
          </a:prstGeom>
          <a:solidFill>
            <a:schemeClr val="dk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600">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3" name="Google Shape;13;p31"/>
          <p:cNvSpPr>
            <a:spLocks noGrp="1"/>
          </p:cNvSpPr>
          <p:nvPr>
            <p:ph type="pic" idx="2"/>
          </p:nvPr>
        </p:nvSpPr>
        <p:spPr>
          <a:xfrm>
            <a:off x="5106950" y="539500"/>
            <a:ext cx="3331200" cy="4064400"/>
          </a:xfrm>
          <a:prstGeom prst="rect">
            <a:avLst/>
          </a:prstGeom>
          <a:noFill/>
          <a:ln>
            <a:noFill/>
          </a:ln>
        </p:spPr>
      </p:sp>
      <p:pic>
        <p:nvPicPr>
          <p:cNvPr id="14" name="Google Shape;14;p31"/>
          <p:cNvPicPr preferRelativeResize="0"/>
          <p:nvPr/>
        </p:nvPicPr>
        <p:blipFill rotWithShape="1">
          <a:blip r:embed="rId3">
            <a:alphaModFix/>
          </a:blip>
          <a:srcRect/>
          <a:stretch/>
        </p:blipFill>
        <p:spPr>
          <a:xfrm>
            <a:off x="3228850" y="-3645500"/>
            <a:ext cx="51435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5"/>
        <p:cNvGrpSpPr/>
        <p:nvPr/>
      </p:nvGrpSpPr>
      <p:grpSpPr>
        <a:xfrm>
          <a:off x="0" y="0"/>
          <a:ext cx="0" cy="0"/>
          <a:chOff x="0" y="0"/>
          <a:chExt cx="0" cy="0"/>
        </a:xfrm>
      </p:grpSpPr>
      <p:pic>
        <p:nvPicPr>
          <p:cNvPr id="16" name="Google Shape;16;p32"/>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 name="Google Shape;17;p32"/>
          <p:cNvPicPr preferRelativeResize="0"/>
          <p:nvPr/>
        </p:nvPicPr>
        <p:blipFill rotWithShape="1">
          <a:blip r:embed="rId3">
            <a:alphaModFix amt="80000"/>
          </a:blip>
          <a:srcRect/>
          <a:stretch/>
        </p:blipFill>
        <p:spPr>
          <a:xfrm>
            <a:off x="3287275" y="-2187725"/>
            <a:ext cx="5143500" cy="5143500"/>
          </a:xfrm>
          <a:prstGeom prst="rect">
            <a:avLst/>
          </a:prstGeom>
          <a:noFill/>
          <a:ln>
            <a:noFill/>
          </a:ln>
        </p:spPr>
      </p:pic>
      <p:pic>
        <p:nvPicPr>
          <p:cNvPr id="18" name="Google Shape;18;p32"/>
          <p:cNvPicPr preferRelativeResize="0"/>
          <p:nvPr/>
        </p:nvPicPr>
        <p:blipFill rotWithShape="1">
          <a:blip r:embed="rId4">
            <a:alphaModFix/>
          </a:blip>
          <a:srcRect/>
          <a:stretch/>
        </p:blipFill>
        <p:spPr>
          <a:xfrm>
            <a:off x="-2058675" y="3273625"/>
            <a:ext cx="5143500" cy="5143500"/>
          </a:xfrm>
          <a:prstGeom prst="rect">
            <a:avLst/>
          </a:prstGeom>
          <a:noFill/>
          <a:ln>
            <a:noFill/>
          </a:ln>
        </p:spPr>
      </p:pic>
      <p:sp>
        <p:nvSpPr>
          <p:cNvPr id="19" name="Google Shape;19;p32"/>
          <p:cNvSpPr txBox="1">
            <a:spLocks noGrp="1"/>
          </p:cNvSpPr>
          <p:nvPr>
            <p:ph type="subTitle" idx="1"/>
          </p:nvPr>
        </p:nvSpPr>
        <p:spPr>
          <a:xfrm>
            <a:off x="1988936" y="2076300"/>
            <a:ext cx="2559900" cy="63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0" name="Google Shape;20;p32"/>
          <p:cNvSpPr txBox="1">
            <a:spLocks noGrp="1"/>
          </p:cNvSpPr>
          <p:nvPr>
            <p:ph type="subTitle" idx="2"/>
          </p:nvPr>
        </p:nvSpPr>
        <p:spPr>
          <a:xfrm>
            <a:off x="5396156" y="2076300"/>
            <a:ext cx="2560200" cy="63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1" name="Google Shape;21;p32"/>
          <p:cNvSpPr txBox="1">
            <a:spLocks noGrp="1"/>
          </p:cNvSpPr>
          <p:nvPr>
            <p:ph type="subTitle" idx="3"/>
          </p:nvPr>
        </p:nvSpPr>
        <p:spPr>
          <a:xfrm>
            <a:off x="1988936" y="3898750"/>
            <a:ext cx="2559900" cy="63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2" name="Google Shape;22;p32"/>
          <p:cNvSpPr txBox="1">
            <a:spLocks noGrp="1"/>
          </p:cNvSpPr>
          <p:nvPr>
            <p:ph type="subTitle" idx="4"/>
          </p:nvPr>
        </p:nvSpPr>
        <p:spPr>
          <a:xfrm>
            <a:off x="5396156" y="3898753"/>
            <a:ext cx="2560200" cy="63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3" name="Google Shape;23;p32"/>
          <p:cNvSpPr txBox="1">
            <a:spLocks noGrp="1"/>
          </p:cNvSpPr>
          <p:nvPr>
            <p:ph type="title"/>
          </p:nvPr>
        </p:nvSpPr>
        <p:spPr>
          <a:xfrm>
            <a:off x="720000" y="445025"/>
            <a:ext cx="7704000" cy="73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4" name="Google Shape;24;p32"/>
          <p:cNvSpPr txBox="1">
            <a:spLocks noGrp="1"/>
          </p:cNvSpPr>
          <p:nvPr>
            <p:ph type="title" idx="5"/>
          </p:nvPr>
        </p:nvSpPr>
        <p:spPr>
          <a:xfrm>
            <a:off x="1187636" y="1490774"/>
            <a:ext cx="733500" cy="7335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5" name="Google Shape;25;p32"/>
          <p:cNvSpPr txBox="1">
            <a:spLocks noGrp="1"/>
          </p:cNvSpPr>
          <p:nvPr>
            <p:ph type="title" idx="6"/>
          </p:nvPr>
        </p:nvSpPr>
        <p:spPr>
          <a:xfrm>
            <a:off x="1188784" y="3314148"/>
            <a:ext cx="731400" cy="7314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6" name="Google Shape;26;p32"/>
          <p:cNvSpPr txBox="1">
            <a:spLocks noGrp="1"/>
          </p:cNvSpPr>
          <p:nvPr>
            <p:ph type="title" idx="7"/>
          </p:nvPr>
        </p:nvSpPr>
        <p:spPr>
          <a:xfrm>
            <a:off x="4605212" y="1491817"/>
            <a:ext cx="731400" cy="7314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7" name="Google Shape;27;p32"/>
          <p:cNvSpPr txBox="1">
            <a:spLocks noGrp="1"/>
          </p:cNvSpPr>
          <p:nvPr>
            <p:ph type="title" idx="8"/>
          </p:nvPr>
        </p:nvSpPr>
        <p:spPr>
          <a:xfrm>
            <a:off x="4605212" y="3314150"/>
            <a:ext cx="731400" cy="7314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28" name="Google Shape;28;p32"/>
          <p:cNvSpPr txBox="1">
            <a:spLocks noGrp="1"/>
          </p:cNvSpPr>
          <p:nvPr>
            <p:ph type="subTitle" idx="9"/>
          </p:nvPr>
        </p:nvSpPr>
        <p:spPr>
          <a:xfrm>
            <a:off x="1988936" y="1457250"/>
            <a:ext cx="2559900" cy="733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 name="Google Shape;29;p32"/>
          <p:cNvSpPr txBox="1">
            <a:spLocks noGrp="1"/>
          </p:cNvSpPr>
          <p:nvPr>
            <p:ph type="subTitle" idx="13"/>
          </p:nvPr>
        </p:nvSpPr>
        <p:spPr>
          <a:xfrm>
            <a:off x="1988936" y="3279825"/>
            <a:ext cx="2559900" cy="733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 name="Google Shape;30;p32"/>
          <p:cNvSpPr txBox="1">
            <a:spLocks noGrp="1"/>
          </p:cNvSpPr>
          <p:nvPr>
            <p:ph type="subTitle" idx="14"/>
          </p:nvPr>
        </p:nvSpPr>
        <p:spPr>
          <a:xfrm>
            <a:off x="5396156" y="1459350"/>
            <a:ext cx="2560200" cy="731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 name="Google Shape;31;p32"/>
          <p:cNvSpPr txBox="1">
            <a:spLocks noGrp="1"/>
          </p:cNvSpPr>
          <p:nvPr>
            <p:ph type="subTitle" idx="15"/>
          </p:nvPr>
        </p:nvSpPr>
        <p:spPr>
          <a:xfrm>
            <a:off x="5396156" y="3279821"/>
            <a:ext cx="2560200" cy="733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pic>
        <p:nvPicPr>
          <p:cNvPr id="33" name="Google Shape;33;p3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4" name="Google Shape;34;p33"/>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51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35" name="Google Shape;35;p33"/>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0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36" name="Google Shape;36;p33"/>
          <p:cNvSpPr txBox="1">
            <a:spLocks noGrp="1"/>
          </p:cNvSpPr>
          <p:nvPr>
            <p:ph type="subTitle" idx="1"/>
          </p:nvPr>
        </p:nvSpPr>
        <p:spPr>
          <a:xfrm>
            <a:off x="2087250" y="2206106"/>
            <a:ext cx="5877600" cy="474300"/>
          </a:xfrm>
          <a:prstGeom prst="rect">
            <a:avLst/>
          </a:prstGeom>
          <a:solidFill>
            <a:schemeClr val="dk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600">
                <a:solidFill>
                  <a:schemeClr val="accent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pic>
        <p:nvPicPr>
          <p:cNvPr id="37" name="Google Shape;37;p33"/>
          <p:cNvPicPr preferRelativeResize="0"/>
          <p:nvPr/>
        </p:nvPicPr>
        <p:blipFill rotWithShape="1">
          <a:blip r:embed="rId3">
            <a:alphaModFix/>
          </a:blip>
          <a:srcRect/>
          <a:stretch/>
        </p:blipFill>
        <p:spPr>
          <a:xfrm>
            <a:off x="-2449700" y="-2812725"/>
            <a:ext cx="5143500" cy="5143500"/>
          </a:xfrm>
          <a:prstGeom prst="rect">
            <a:avLst/>
          </a:prstGeom>
          <a:noFill/>
          <a:ln>
            <a:noFill/>
          </a:ln>
        </p:spPr>
      </p:pic>
      <p:pic>
        <p:nvPicPr>
          <p:cNvPr id="38" name="Google Shape;38;p33"/>
          <p:cNvPicPr preferRelativeResize="0"/>
          <p:nvPr/>
        </p:nvPicPr>
        <p:blipFill rotWithShape="1">
          <a:blip r:embed="rId4">
            <a:alphaModFix/>
          </a:blip>
          <a:srcRect/>
          <a:stretch/>
        </p:blipFill>
        <p:spPr>
          <a:xfrm>
            <a:off x="4561675" y="885400"/>
            <a:ext cx="5143500" cy="5143500"/>
          </a:xfrm>
          <a:prstGeom prst="rect">
            <a:avLst/>
          </a:prstGeom>
          <a:noFill/>
          <a:ln>
            <a:noFill/>
          </a:ln>
        </p:spPr>
      </p:pic>
      <p:sp>
        <p:nvSpPr>
          <p:cNvPr id="39" name="Google Shape;39;p33"/>
          <p:cNvSpPr>
            <a:spLocks noGrp="1"/>
          </p:cNvSpPr>
          <p:nvPr>
            <p:ph type="pic" idx="3"/>
          </p:nvPr>
        </p:nvSpPr>
        <p:spPr>
          <a:xfrm>
            <a:off x="-15050" y="2815600"/>
            <a:ext cx="9159000" cy="23280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0"/>
        <p:cNvGrpSpPr/>
        <p:nvPr/>
      </p:nvGrpSpPr>
      <p:grpSpPr>
        <a:xfrm>
          <a:off x="0" y="0"/>
          <a:ext cx="0" cy="0"/>
          <a:chOff x="0" y="0"/>
          <a:chExt cx="0" cy="0"/>
        </a:xfrm>
      </p:grpSpPr>
      <p:pic>
        <p:nvPicPr>
          <p:cNvPr id="41" name="Google Shape;41;p3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2" name="Google Shape;42;p34"/>
          <p:cNvPicPr preferRelativeResize="0"/>
          <p:nvPr/>
        </p:nvPicPr>
        <p:blipFill rotWithShape="1">
          <a:blip r:embed="rId3">
            <a:alphaModFix/>
          </a:blip>
          <a:srcRect/>
          <a:stretch/>
        </p:blipFill>
        <p:spPr>
          <a:xfrm>
            <a:off x="6216000" y="-2774600"/>
            <a:ext cx="5143500" cy="5143500"/>
          </a:xfrm>
          <a:prstGeom prst="rect">
            <a:avLst/>
          </a:prstGeom>
          <a:noFill/>
          <a:ln>
            <a:noFill/>
          </a:ln>
        </p:spPr>
      </p:pic>
      <p:pic>
        <p:nvPicPr>
          <p:cNvPr id="43" name="Google Shape;43;p34"/>
          <p:cNvPicPr preferRelativeResize="0"/>
          <p:nvPr/>
        </p:nvPicPr>
        <p:blipFill rotWithShape="1">
          <a:blip r:embed="rId4">
            <a:alphaModFix/>
          </a:blip>
          <a:srcRect/>
          <a:stretch/>
        </p:blipFill>
        <p:spPr>
          <a:xfrm>
            <a:off x="3228850" y="-3645500"/>
            <a:ext cx="5143500" cy="5143500"/>
          </a:xfrm>
          <a:prstGeom prst="rect">
            <a:avLst/>
          </a:prstGeom>
          <a:noFill/>
          <a:ln>
            <a:noFill/>
          </a:ln>
        </p:spPr>
      </p:pic>
      <p:sp>
        <p:nvSpPr>
          <p:cNvPr id="44" name="Google Shape;44;p34"/>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5" name="Google Shape;45;p34"/>
          <p:cNvSpPr txBox="1">
            <a:spLocks noGrp="1"/>
          </p:cNvSpPr>
          <p:nvPr>
            <p:ph type="body" idx="1"/>
          </p:nvPr>
        </p:nvSpPr>
        <p:spPr>
          <a:xfrm>
            <a:off x="948600" y="1828075"/>
            <a:ext cx="3522000" cy="26205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6" name="Google Shape;46;p34"/>
          <p:cNvSpPr>
            <a:spLocks noGrp="1"/>
          </p:cNvSpPr>
          <p:nvPr>
            <p:ph type="pic" idx="2"/>
          </p:nvPr>
        </p:nvSpPr>
        <p:spPr>
          <a:xfrm>
            <a:off x="4816275" y="1285625"/>
            <a:ext cx="4327800" cy="3899700"/>
          </a:xfrm>
          <a:prstGeom prst="rect">
            <a:avLst/>
          </a:prstGeom>
          <a:noFill/>
          <a:ln>
            <a:noFill/>
          </a:ln>
        </p:spPr>
      </p:sp>
      <p:pic>
        <p:nvPicPr>
          <p:cNvPr id="47" name="Google Shape;47;p34"/>
          <p:cNvPicPr preferRelativeResize="0"/>
          <p:nvPr/>
        </p:nvPicPr>
        <p:blipFill rotWithShape="1">
          <a:blip r:embed="rId5">
            <a:alphaModFix/>
          </a:blip>
          <a:srcRect/>
          <a:stretch/>
        </p:blipFill>
        <p:spPr>
          <a:xfrm>
            <a:off x="-1350200" y="3291600"/>
            <a:ext cx="5143500" cy="5143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
        <p:cNvGrpSpPr/>
        <p:nvPr/>
      </p:nvGrpSpPr>
      <p:grpSpPr>
        <a:xfrm>
          <a:off x="0" y="0"/>
          <a:ext cx="0" cy="0"/>
          <a:chOff x="0" y="0"/>
          <a:chExt cx="0" cy="0"/>
        </a:xfrm>
      </p:grpSpPr>
      <p:pic>
        <p:nvPicPr>
          <p:cNvPr id="49" name="Google Shape;49;p3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0" name="Google Shape;50;p35"/>
          <p:cNvSpPr txBox="1">
            <a:spLocks noGrp="1"/>
          </p:cNvSpPr>
          <p:nvPr>
            <p:ph type="title"/>
          </p:nvPr>
        </p:nvSpPr>
        <p:spPr>
          <a:xfrm>
            <a:off x="3779925" y="1307100"/>
            <a:ext cx="4650900" cy="2529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4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51" name="Google Shape;51;p35"/>
          <p:cNvSpPr>
            <a:spLocks noGrp="1"/>
          </p:cNvSpPr>
          <p:nvPr>
            <p:ph type="pic" idx="2"/>
          </p:nvPr>
        </p:nvSpPr>
        <p:spPr>
          <a:xfrm>
            <a:off x="0" y="539500"/>
            <a:ext cx="3675600" cy="3897300"/>
          </a:xfrm>
          <a:prstGeom prst="rect">
            <a:avLst/>
          </a:prstGeom>
          <a:noFill/>
          <a:ln>
            <a:noFill/>
          </a:ln>
        </p:spPr>
      </p:sp>
      <p:pic>
        <p:nvPicPr>
          <p:cNvPr id="52" name="Google Shape;52;p35"/>
          <p:cNvPicPr preferRelativeResize="0"/>
          <p:nvPr/>
        </p:nvPicPr>
        <p:blipFill rotWithShape="1">
          <a:blip r:embed="rId3">
            <a:alphaModFix amt="80000"/>
          </a:blip>
          <a:srcRect/>
          <a:stretch/>
        </p:blipFill>
        <p:spPr>
          <a:xfrm>
            <a:off x="-733950" y="-2766475"/>
            <a:ext cx="5143500" cy="5143500"/>
          </a:xfrm>
          <a:prstGeom prst="rect">
            <a:avLst/>
          </a:prstGeom>
          <a:noFill/>
          <a:ln>
            <a:noFill/>
          </a:ln>
        </p:spPr>
      </p:pic>
      <p:pic>
        <p:nvPicPr>
          <p:cNvPr id="53" name="Google Shape;53;p35"/>
          <p:cNvPicPr preferRelativeResize="0"/>
          <p:nvPr/>
        </p:nvPicPr>
        <p:blipFill rotWithShape="1">
          <a:blip r:embed="rId4">
            <a:alphaModFix/>
          </a:blip>
          <a:srcRect/>
          <a:stretch/>
        </p:blipFill>
        <p:spPr>
          <a:xfrm>
            <a:off x="4759850" y="3021100"/>
            <a:ext cx="5143500" cy="5143500"/>
          </a:xfrm>
          <a:prstGeom prst="rect">
            <a:avLst/>
          </a:prstGeom>
          <a:noFill/>
          <a:ln>
            <a:noFill/>
          </a:ln>
        </p:spPr>
      </p:pic>
      <p:pic>
        <p:nvPicPr>
          <p:cNvPr id="54" name="Google Shape;54;p35"/>
          <p:cNvPicPr preferRelativeResize="0"/>
          <p:nvPr/>
        </p:nvPicPr>
        <p:blipFill rotWithShape="1">
          <a:blip r:embed="rId5">
            <a:alphaModFix/>
          </a:blip>
          <a:srcRect/>
          <a:stretch/>
        </p:blipFill>
        <p:spPr>
          <a:xfrm>
            <a:off x="5385950" y="-3087800"/>
            <a:ext cx="51435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5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6"/>
        <p:cNvGrpSpPr/>
        <p:nvPr/>
      </p:nvGrpSpPr>
      <p:grpSpPr>
        <a:xfrm>
          <a:off x="0" y="0"/>
          <a:ext cx="0" cy="0"/>
          <a:chOff x="0" y="0"/>
          <a:chExt cx="0" cy="0"/>
        </a:xfrm>
      </p:grpSpPr>
      <p:pic>
        <p:nvPicPr>
          <p:cNvPr id="57" name="Google Shape;57;p3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58" name="Google Shape;58;p37"/>
          <p:cNvPicPr preferRelativeResize="0"/>
          <p:nvPr/>
        </p:nvPicPr>
        <p:blipFill rotWithShape="1">
          <a:blip r:embed="rId3">
            <a:alphaModFix amt="80000"/>
          </a:blip>
          <a:srcRect/>
          <a:stretch/>
        </p:blipFill>
        <p:spPr>
          <a:xfrm>
            <a:off x="6069000" y="1597175"/>
            <a:ext cx="5143500" cy="5143500"/>
          </a:xfrm>
          <a:prstGeom prst="rect">
            <a:avLst/>
          </a:prstGeom>
          <a:noFill/>
          <a:ln>
            <a:noFill/>
          </a:ln>
        </p:spPr>
      </p:pic>
      <p:pic>
        <p:nvPicPr>
          <p:cNvPr id="59" name="Google Shape;59;p37"/>
          <p:cNvPicPr preferRelativeResize="0"/>
          <p:nvPr/>
        </p:nvPicPr>
        <p:blipFill rotWithShape="1">
          <a:blip r:embed="rId4">
            <a:alphaModFix/>
          </a:blip>
          <a:srcRect/>
          <a:stretch/>
        </p:blipFill>
        <p:spPr>
          <a:xfrm>
            <a:off x="-3785275" y="-1270650"/>
            <a:ext cx="5143500"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60"/>
        <p:cNvGrpSpPr/>
        <p:nvPr/>
      </p:nvGrpSpPr>
      <p:grpSpPr>
        <a:xfrm>
          <a:off x="0" y="0"/>
          <a:ext cx="0" cy="0"/>
          <a:chOff x="0" y="0"/>
          <a:chExt cx="0" cy="0"/>
        </a:xfrm>
      </p:grpSpPr>
      <p:pic>
        <p:nvPicPr>
          <p:cNvPr id="61" name="Google Shape;61;p38"/>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2" name="Google Shape;62;p38"/>
          <p:cNvPicPr preferRelativeResize="0"/>
          <p:nvPr/>
        </p:nvPicPr>
        <p:blipFill rotWithShape="1">
          <a:blip r:embed="rId3">
            <a:alphaModFix/>
          </a:blip>
          <a:srcRect/>
          <a:stretch/>
        </p:blipFill>
        <p:spPr>
          <a:xfrm>
            <a:off x="6216000" y="-2774600"/>
            <a:ext cx="5143500" cy="5143500"/>
          </a:xfrm>
          <a:prstGeom prst="rect">
            <a:avLst/>
          </a:prstGeom>
          <a:noFill/>
          <a:ln>
            <a:noFill/>
          </a:ln>
        </p:spPr>
      </p:pic>
      <p:pic>
        <p:nvPicPr>
          <p:cNvPr id="63" name="Google Shape;63;p38"/>
          <p:cNvPicPr preferRelativeResize="0"/>
          <p:nvPr/>
        </p:nvPicPr>
        <p:blipFill rotWithShape="1">
          <a:blip r:embed="rId4">
            <a:alphaModFix/>
          </a:blip>
          <a:srcRect/>
          <a:stretch/>
        </p:blipFill>
        <p:spPr>
          <a:xfrm>
            <a:off x="-1350200" y="3139200"/>
            <a:ext cx="5143500" cy="5143500"/>
          </a:xfrm>
          <a:prstGeom prst="rect">
            <a:avLst/>
          </a:prstGeom>
          <a:noFill/>
          <a:ln>
            <a:noFill/>
          </a:ln>
        </p:spPr>
      </p:pic>
      <p:pic>
        <p:nvPicPr>
          <p:cNvPr id="64" name="Google Shape;64;p38"/>
          <p:cNvPicPr preferRelativeResize="0"/>
          <p:nvPr/>
        </p:nvPicPr>
        <p:blipFill rotWithShape="1">
          <a:blip r:embed="rId5">
            <a:alphaModFix/>
          </a:blip>
          <a:srcRect/>
          <a:stretch/>
        </p:blipFill>
        <p:spPr>
          <a:xfrm>
            <a:off x="3228850" y="-3645500"/>
            <a:ext cx="51435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30"/>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500"/>
              <a:buFont typeface="Reem Kufi"/>
              <a:buNone/>
              <a:defRPr sz="3500" b="1" i="0" u="none" strike="noStrike" cap="none">
                <a:solidFill>
                  <a:schemeClr val="dk1"/>
                </a:solidFill>
                <a:latin typeface="Reem Kufi"/>
                <a:ea typeface="Reem Kufi"/>
                <a:cs typeface="Reem Kufi"/>
                <a:sym typeface="Reem Kufi"/>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endParaRPr/>
          </a:p>
        </p:txBody>
      </p:sp>
      <p:sp>
        <p:nvSpPr>
          <p:cNvPr id="7" name="Google Shape;7;p30"/>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1pPr>
            <a:lvl2pPr marL="914400" marR="0" lvl="1"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2pPr>
            <a:lvl3pPr marL="1371600" marR="0" lvl="2"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3pPr>
            <a:lvl4pPr marL="1828800" marR="0" lvl="3"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4pPr>
            <a:lvl5pPr marL="2286000" marR="0" lvl="4"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5pPr>
            <a:lvl6pPr marL="2743200" marR="0" lvl="5"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6pPr>
            <a:lvl7pPr marL="3200400" marR="0" lvl="6"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7pPr>
            <a:lvl8pPr marL="3657600" marR="0" lvl="7"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8pPr>
            <a:lvl9pPr marL="4114800" marR="0" lvl="8"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21.jpg"/></Relationships>
</file>

<file path=ppt/slides/_rels/slide2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2EB"/>
        </a:solidFill>
        <a:effectLst/>
      </p:bgPr>
    </p:bg>
    <p:spTree>
      <p:nvGrpSpPr>
        <p:cNvPr id="1" name="Shape 68"/>
        <p:cNvGrpSpPr/>
        <p:nvPr/>
      </p:nvGrpSpPr>
      <p:grpSpPr>
        <a:xfrm>
          <a:off x="0" y="0"/>
          <a:ext cx="0" cy="0"/>
          <a:chOff x="0" y="0"/>
          <a:chExt cx="0" cy="0"/>
        </a:xfrm>
      </p:grpSpPr>
      <p:pic>
        <p:nvPicPr>
          <p:cNvPr id="69" name="Google Shape;69;p1" descr="Concept Design (첫 번째)"/>
          <p:cNvPicPr preferRelativeResize="0"/>
          <p:nvPr/>
        </p:nvPicPr>
        <p:blipFill rotWithShape="1">
          <a:blip r:embed="rId3">
            <a:alphaModFix/>
          </a:blip>
          <a:srcRect/>
          <a:stretch/>
        </p:blipFill>
        <p:spPr>
          <a:xfrm>
            <a:off x="6185460" y="340620"/>
            <a:ext cx="2971875" cy="4064500"/>
          </a:xfrm>
          <a:prstGeom prst="rect">
            <a:avLst/>
          </a:prstGeom>
          <a:noFill/>
          <a:ln>
            <a:noFill/>
          </a:ln>
        </p:spPr>
      </p:pic>
      <p:pic>
        <p:nvPicPr>
          <p:cNvPr id="70" name="Google Shape;70;p1"/>
          <p:cNvPicPr preferRelativeResize="0"/>
          <p:nvPr/>
        </p:nvPicPr>
        <p:blipFill rotWithShape="1">
          <a:blip r:embed="rId4">
            <a:alphaModFix/>
          </a:blip>
          <a:srcRect/>
          <a:stretch/>
        </p:blipFill>
        <p:spPr>
          <a:xfrm>
            <a:off x="6216000" y="-2774600"/>
            <a:ext cx="5143500" cy="5143500"/>
          </a:xfrm>
          <a:prstGeom prst="rect">
            <a:avLst/>
          </a:prstGeom>
          <a:noFill/>
          <a:ln>
            <a:noFill/>
          </a:ln>
        </p:spPr>
      </p:pic>
      <p:pic>
        <p:nvPicPr>
          <p:cNvPr id="71" name="Google Shape;71;p1"/>
          <p:cNvPicPr preferRelativeResize="0"/>
          <p:nvPr/>
        </p:nvPicPr>
        <p:blipFill rotWithShape="1">
          <a:blip r:embed="rId5">
            <a:alphaModFix/>
          </a:blip>
          <a:srcRect/>
          <a:stretch/>
        </p:blipFill>
        <p:spPr>
          <a:xfrm>
            <a:off x="-2327775" y="2032250"/>
            <a:ext cx="5143500" cy="5143500"/>
          </a:xfrm>
          <a:prstGeom prst="rect">
            <a:avLst/>
          </a:prstGeom>
          <a:noFill/>
          <a:ln>
            <a:noFill/>
          </a:ln>
        </p:spPr>
      </p:pic>
      <p:sp>
        <p:nvSpPr>
          <p:cNvPr id="72" name="Google Shape;72;p1"/>
          <p:cNvSpPr txBox="1">
            <a:spLocks noGrp="1"/>
          </p:cNvSpPr>
          <p:nvPr>
            <p:ph type="ctrTitle"/>
          </p:nvPr>
        </p:nvSpPr>
        <p:spPr>
          <a:xfrm>
            <a:off x="210312" y="738380"/>
            <a:ext cx="8933688" cy="3119169"/>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5200"/>
              <a:buNone/>
            </a:pPr>
            <a:r>
              <a:rPr lang="en-US" sz="4300">
                <a:solidFill>
                  <a:srgbClr val="FF0000"/>
                </a:solidFill>
              </a:rPr>
              <a:t>Graduation</a:t>
            </a:r>
            <a:br>
              <a:rPr lang="en-US" sz="4300">
                <a:solidFill>
                  <a:srgbClr val="FF0000"/>
                </a:solidFill>
              </a:rPr>
            </a:br>
            <a:r>
              <a:rPr lang="en-US" sz="4300">
                <a:solidFill>
                  <a:srgbClr val="FF0000"/>
                </a:solidFill>
              </a:rPr>
              <a:t>Project:</a:t>
            </a:r>
            <a:br>
              <a:rPr lang="en-US" sz="4300">
                <a:solidFill>
                  <a:srgbClr val="FF0000"/>
                </a:solidFill>
              </a:rPr>
            </a:br>
            <a:r>
              <a:rPr lang="en-US" sz="4300"/>
              <a:t>Salesforce</a:t>
            </a:r>
            <a:br>
              <a:rPr lang="en-US" sz="4300"/>
            </a:br>
            <a:r>
              <a:rPr lang="en-US" sz="4300"/>
              <a:t>Community Management </a:t>
            </a:r>
            <a:br>
              <a:rPr lang="en-US" sz="4300"/>
            </a:br>
            <a:r>
              <a:rPr lang="en-US" sz="4300"/>
              <a:t>Lightning Application</a:t>
            </a:r>
            <a:endParaRPr sz="4300"/>
          </a:p>
        </p:txBody>
      </p:sp>
      <p:sp>
        <p:nvSpPr>
          <p:cNvPr id="73" name="Google Shape;73;p1"/>
          <p:cNvSpPr txBox="1">
            <a:spLocks noGrp="1"/>
          </p:cNvSpPr>
          <p:nvPr>
            <p:ph type="subTitle" idx="1"/>
          </p:nvPr>
        </p:nvSpPr>
        <p:spPr>
          <a:xfrm>
            <a:off x="210312" y="3857548"/>
            <a:ext cx="5975148" cy="5475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US"/>
              <a:t>Aslene Ouaze </a:t>
            </a:r>
            <a:br>
              <a:rPr lang="en-US"/>
            </a:br>
            <a:r>
              <a:rPr lang="en-US"/>
              <a:t>ING-A3-GL-AL-04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0"/>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Objectives </a:t>
            </a:r>
            <a:endParaRPr/>
          </a:p>
        </p:txBody>
      </p:sp>
      <p:sp>
        <p:nvSpPr>
          <p:cNvPr id="151" name="Google Shape;151;p10"/>
          <p:cNvSpPr txBox="1">
            <a:spLocks noGrp="1"/>
          </p:cNvSpPr>
          <p:nvPr>
            <p:ph type="body" idx="1"/>
          </p:nvPr>
        </p:nvSpPr>
        <p:spPr>
          <a:xfrm>
            <a:off x="253750" y="1039437"/>
            <a:ext cx="6882697"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It is in this context that our work is integrated, the main objective of which is to design and develop a </a:t>
            </a:r>
            <a:r>
              <a:rPr lang="en-US">
                <a:solidFill>
                  <a:srgbClr val="FF0000"/>
                </a:solidFill>
              </a:rPr>
              <a:t>powerful tool </a:t>
            </a:r>
            <a:r>
              <a:rPr lang="en-US"/>
              <a:t>to facilitate the task of managing the users of the community.</a:t>
            </a: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This application is intended to offer any organization a  simple and effective means to manage the "</a:t>
            </a:r>
            <a:r>
              <a:rPr lang="en-US">
                <a:solidFill>
                  <a:srgbClr val="FF0000"/>
                </a:solidFill>
              </a:rPr>
              <a:t>administration</a:t>
            </a:r>
            <a:r>
              <a:rPr lang="en-US"/>
              <a:t>" part, then </a:t>
            </a:r>
            <a:r>
              <a:rPr lang="en-US">
                <a:solidFill>
                  <a:srgbClr val="FF0000"/>
                </a:solidFill>
              </a:rPr>
              <a:t>the connection history </a:t>
            </a:r>
            <a:r>
              <a:rPr lang="en-US"/>
              <a:t>part so that the administrator can change </a:t>
            </a:r>
            <a:r>
              <a:rPr lang="en-US">
                <a:solidFill>
                  <a:srgbClr val="FF0000"/>
                </a:solidFill>
              </a:rPr>
              <a:t>the licenses of users </a:t>
            </a:r>
            <a:r>
              <a:rPr lang="en-US"/>
              <a:t>based on their respective connection history, and finally provide a </a:t>
            </a:r>
            <a:r>
              <a:rPr lang="en-US">
                <a:solidFill>
                  <a:srgbClr val="FF0000"/>
                </a:solidFill>
              </a:rPr>
              <a:t>synthetic dashboard</a:t>
            </a:r>
            <a:r>
              <a:rPr lang="en-US"/>
              <a:t> visualizing the KPIs (Key Performance Indicators)</a:t>
            </a: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As well as </a:t>
            </a:r>
            <a:r>
              <a:rPr lang="en-US">
                <a:solidFill>
                  <a:srgbClr val="FF0000"/>
                </a:solidFill>
              </a:rPr>
              <a:t>a smart solution </a:t>
            </a:r>
            <a:r>
              <a:rPr lang="en-US"/>
              <a:t>that helps system administrators and community managers to overcome the difficulty of managing large communities and organizations  through available </a:t>
            </a:r>
            <a:r>
              <a:rPr lang="en-US">
                <a:solidFill>
                  <a:srgbClr val="FF0000"/>
                </a:solidFill>
              </a:rPr>
              <a:t>AI solutions in salesforce</a:t>
            </a:r>
            <a:endParaRPr/>
          </a:p>
        </p:txBody>
      </p:sp>
      <p:pic>
        <p:nvPicPr>
          <p:cNvPr id="152" name="Google Shape;152;p10" descr="User management sign line icon or logo account Vector Image"/>
          <p:cNvPicPr preferRelativeResize="0"/>
          <p:nvPr/>
        </p:nvPicPr>
        <p:blipFill rotWithShape="1">
          <a:blip r:embed="rId3">
            <a:alphaModFix/>
          </a:blip>
          <a:srcRect/>
          <a:stretch/>
        </p:blipFill>
        <p:spPr>
          <a:xfrm>
            <a:off x="7516413" y="0"/>
            <a:ext cx="1373837" cy="1483743"/>
          </a:xfrm>
          <a:prstGeom prst="rect">
            <a:avLst/>
          </a:prstGeom>
          <a:ln>
            <a:noFill/>
          </a:ln>
          <a:effectLst>
            <a:softEdge rad="112500"/>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Study of the existing</a:t>
            </a:r>
            <a:endParaRPr/>
          </a:p>
        </p:txBody>
      </p:sp>
      <p:sp>
        <p:nvSpPr>
          <p:cNvPr id="158" name="Google Shape;158;p11"/>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03</a:t>
            </a:r>
            <a:endParaRPr/>
          </a:p>
        </p:txBody>
      </p:sp>
      <p:pic>
        <p:nvPicPr>
          <p:cNvPr id="159" name="Google Shape;159;p11"/>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2"/>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12"/>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HubSpot</a:t>
            </a:r>
            <a:endParaRPr/>
          </a:p>
        </p:txBody>
      </p:sp>
      <p:sp>
        <p:nvSpPr>
          <p:cNvPr id="166" name="Google Shape;166;p12"/>
          <p:cNvSpPr txBox="1">
            <a:spLocks noGrp="1"/>
          </p:cNvSpPr>
          <p:nvPr>
            <p:ph type="body" idx="1"/>
          </p:nvPr>
        </p:nvSpPr>
        <p:spPr>
          <a:xfrm>
            <a:off x="301500" y="1160450"/>
            <a:ext cx="427050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HubSpot is a popular </a:t>
            </a:r>
            <a:r>
              <a:rPr lang="en-US">
                <a:solidFill>
                  <a:srgbClr val="FF0000"/>
                </a:solidFill>
              </a:rPr>
              <a:t>marketing</a:t>
            </a:r>
            <a:r>
              <a:rPr lang="en-US"/>
              <a:t>, </a:t>
            </a:r>
            <a:r>
              <a:rPr lang="en-US">
                <a:solidFill>
                  <a:srgbClr val="FF0000"/>
                </a:solidFill>
              </a:rPr>
              <a:t>sales</a:t>
            </a:r>
            <a:r>
              <a:rPr lang="en-US"/>
              <a:t>, </a:t>
            </a:r>
            <a:r>
              <a:rPr lang="en-US">
                <a:solidFill>
                  <a:srgbClr val="FF0000"/>
                </a:solidFill>
              </a:rPr>
              <a:t>and customer service</a:t>
            </a:r>
            <a:r>
              <a:rPr lang="en-US"/>
              <a:t> platform that integrates with Salesforce. </a:t>
            </a: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HubSpot uses Salesforce's user management features to allow organizations to </a:t>
            </a:r>
            <a:r>
              <a:rPr lang="en-US">
                <a:solidFill>
                  <a:srgbClr val="FF0000"/>
                </a:solidFill>
              </a:rPr>
              <a:t>manage their teams </a:t>
            </a:r>
            <a:r>
              <a:rPr lang="en-US"/>
              <a:t>and control access to different parts of the application.</a:t>
            </a:r>
            <a:endParaRPr/>
          </a:p>
        </p:txBody>
      </p:sp>
      <p:pic>
        <p:nvPicPr>
          <p:cNvPr id="168" name="Google Shape;168;p12" descr="Hubspot partner i Sverige | CRM och MA - Business Reflex"/>
          <p:cNvPicPr preferRelativeResize="0"/>
          <p:nvPr/>
        </p:nvPicPr>
        <p:blipFill rotWithShape="1">
          <a:blip r:embed="rId3">
            <a:alphaModFix/>
          </a:blip>
          <a:srcRect/>
          <a:stretch/>
        </p:blipFill>
        <p:spPr>
          <a:xfrm>
            <a:off x="802637" y="3191929"/>
            <a:ext cx="2722832" cy="1881019"/>
          </a:xfrm>
          <a:prstGeom prst="rect">
            <a:avLst/>
          </a:prstGeom>
          <a:noFill/>
          <a:ln>
            <a:noFill/>
          </a:ln>
        </p:spPr>
      </p:pic>
      <p:pic>
        <p:nvPicPr>
          <p:cNvPr id="1026" name="Picture 2">
            <a:extLst>
              <a:ext uri="{FF2B5EF4-FFF2-40B4-BE49-F238E27FC236}">
                <a16:creationId xmlns:a16="http://schemas.microsoft.com/office/drawing/2014/main" id="{272C7E2A-2ED3-1F56-065C-FFB7C0CBD7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0837" y="2472390"/>
            <a:ext cx="4070863" cy="11908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3"/>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13"/>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HubSpot</a:t>
            </a:r>
            <a:endParaRPr/>
          </a:p>
        </p:txBody>
      </p:sp>
      <p:sp>
        <p:nvSpPr>
          <p:cNvPr id="175" name="Google Shape;175;p13"/>
          <p:cNvSpPr txBox="1">
            <a:spLocks noGrp="1"/>
          </p:cNvSpPr>
          <p:nvPr>
            <p:ph type="body" idx="1"/>
          </p:nvPr>
        </p:nvSpPr>
        <p:spPr>
          <a:xfrm>
            <a:off x="263473" y="1064655"/>
            <a:ext cx="4270500" cy="35380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600" b="1">
                <a:solidFill>
                  <a:schemeClr val="lt2"/>
                </a:solidFill>
              </a:rPr>
              <a:t>(+) Pros:</a:t>
            </a:r>
            <a:endParaRPr/>
          </a:p>
          <a:p>
            <a:pPr marL="0" lvl="0" indent="0" algn="l" rtl="0">
              <a:lnSpc>
                <a:spcPct val="100000"/>
              </a:lnSpc>
              <a:spcBef>
                <a:spcPts val="0"/>
              </a:spcBef>
              <a:spcAft>
                <a:spcPts val="0"/>
              </a:spcAft>
              <a:buSzPts val="1400"/>
              <a:buNone/>
            </a:pPr>
            <a:endParaRPr/>
          </a:p>
          <a:p>
            <a:pPr marL="285750" lvl="0" indent="-285750" algn="l" rtl="0">
              <a:lnSpc>
                <a:spcPct val="100000"/>
              </a:lnSpc>
              <a:spcBef>
                <a:spcPts val="0"/>
              </a:spcBef>
              <a:spcAft>
                <a:spcPts val="0"/>
              </a:spcAft>
              <a:buSzPts val="1400"/>
              <a:buFont typeface="Noto Sans Symbols"/>
              <a:buChar char="⮚"/>
            </a:pPr>
            <a:r>
              <a:rPr lang="en-US" b="1"/>
              <a:t>User-Friendly Interface</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Role-Based Access</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User Activity Tracking</a:t>
            </a:r>
            <a:endParaRPr/>
          </a:p>
        </p:txBody>
      </p:sp>
      <p:sp>
        <p:nvSpPr>
          <p:cNvPr id="176" name="Google Shape;176;p13"/>
          <p:cNvSpPr txBox="1"/>
          <p:nvPr/>
        </p:nvSpPr>
        <p:spPr>
          <a:xfrm>
            <a:off x="4652600" y="1064655"/>
            <a:ext cx="4270500" cy="382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400"/>
              <a:buFont typeface="Reem Kufi"/>
              <a:buNone/>
            </a:pPr>
            <a:r>
              <a:rPr lang="en-US" sz="1600" b="1" i="0" u="none" strike="noStrike" cap="none">
                <a:solidFill>
                  <a:schemeClr val="dk2"/>
                </a:solidFill>
                <a:latin typeface="Reem Kufi"/>
                <a:ea typeface="Reem Kufi"/>
                <a:cs typeface="Reem Kufi"/>
                <a:sym typeface="Reem Kufi"/>
              </a:rPr>
              <a:t>(-) Cons:</a:t>
            </a:r>
            <a:endParaRPr/>
          </a:p>
          <a:p>
            <a:pPr marL="0" marR="0" lvl="0" indent="0" algn="l" rtl="0">
              <a:lnSpc>
                <a:spcPct val="100000"/>
              </a:lnSpc>
              <a:spcBef>
                <a:spcPts val="0"/>
              </a:spcBef>
              <a:spcAft>
                <a:spcPts val="0"/>
              </a:spcAft>
              <a:buClr>
                <a:schemeClr val="dk1"/>
              </a:buClr>
              <a:buSzPts val="1400"/>
              <a:buFont typeface="Reem Kufi"/>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Complexity</a:t>
            </a:r>
            <a:r>
              <a:rPr lang="en-US" sz="1400" b="0" i="0" u="none" strike="noStrike" cap="none">
                <a:solidFill>
                  <a:schemeClr val="dk1"/>
                </a:solidFill>
                <a:latin typeface="Reem Kufi"/>
                <a:ea typeface="Reem Kufi"/>
                <a:cs typeface="Reem Kufi"/>
                <a:sym typeface="Reem Kufi"/>
              </a:rPr>
              <a:t> </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Cost</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Learning Curve</a:t>
            </a:r>
            <a:endParaRPr sz="1400" b="0" i="0" u="none" strike="noStrike" cap="none">
              <a:solidFill>
                <a:schemeClr val="dk1"/>
              </a:solidFill>
              <a:latin typeface="Reem Kufi"/>
              <a:ea typeface="Reem Kufi"/>
              <a:cs typeface="Reem Kufi"/>
              <a:sym typeface="Reem Kuf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4"/>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14"/>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ZenDesk</a:t>
            </a:r>
            <a:endParaRPr/>
          </a:p>
        </p:txBody>
      </p:sp>
      <p:sp>
        <p:nvSpPr>
          <p:cNvPr id="183" name="Google Shape;183;p14"/>
          <p:cNvSpPr txBox="1">
            <a:spLocks noGrp="1"/>
          </p:cNvSpPr>
          <p:nvPr>
            <p:ph type="body" idx="1"/>
          </p:nvPr>
        </p:nvSpPr>
        <p:spPr>
          <a:xfrm>
            <a:off x="301500" y="1160450"/>
            <a:ext cx="427050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ZenDesk is a </a:t>
            </a:r>
            <a:r>
              <a:rPr lang="en-US">
                <a:solidFill>
                  <a:srgbClr val="FF0000"/>
                </a:solidFill>
              </a:rPr>
              <a:t>customer support </a:t>
            </a:r>
            <a:r>
              <a:rPr lang="en-US"/>
              <a:t>platform that integrates with Salesforce. </a:t>
            </a: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ZenDesk uses Salesforce's user management features to allow organizations to manage </a:t>
            </a:r>
            <a:r>
              <a:rPr lang="en-US">
                <a:solidFill>
                  <a:srgbClr val="FF0000"/>
                </a:solidFill>
              </a:rPr>
              <a:t>their support teams </a:t>
            </a:r>
            <a:r>
              <a:rPr lang="en-US"/>
              <a:t>and control access to different parts of the application.</a:t>
            </a:r>
            <a:endParaRPr/>
          </a:p>
        </p:txBody>
      </p:sp>
      <p:pic>
        <p:nvPicPr>
          <p:cNvPr id="184" name="Google Shape;184;p14"/>
          <p:cNvPicPr preferRelativeResize="0"/>
          <p:nvPr/>
        </p:nvPicPr>
        <p:blipFill rotWithShape="1">
          <a:blip r:embed="rId3">
            <a:alphaModFix/>
          </a:blip>
          <a:srcRect/>
          <a:stretch/>
        </p:blipFill>
        <p:spPr>
          <a:xfrm>
            <a:off x="4652600" y="1907759"/>
            <a:ext cx="4169100" cy="2975305"/>
          </a:xfrm>
          <a:prstGeom prst="rect">
            <a:avLst/>
          </a:prstGeom>
          <a:noFill/>
          <a:ln>
            <a:noFill/>
          </a:ln>
        </p:spPr>
      </p:pic>
      <p:pic>
        <p:nvPicPr>
          <p:cNvPr id="185" name="Google Shape;185;p14" descr="Working with the Zendesk Sell app in Support – Zendesk help"/>
          <p:cNvPicPr preferRelativeResize="0"/>
          <p:nvPr/>
        </p:nvPicPr>
        <p:blipFill rotWithShape="1">
          <a:blip r:embed="rId4">
            <a:alphaModFix/>
          </a:blip>
          <a:srcRect/>
          <a:stretch/>
        </p:blipFill>
        <p:spPr>
          <a:xfrm>
            <a:off x="619629" y="2571750"/>
            <a:ext cx="3634242" cy="245413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5"/>
          <p:cNvSpPr/>
          <p:nvPr/>
        </p:nvSpPr>
        <p:spPr>
          <a:xfrm>
            <a:off x="4320612" y="1160450"/>
            <a:ext cx="4501088"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15"/>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ZenDesk</a:t>
            </a:r>
            <a:endParaRPr/>
          </a:p>
        </p:txBody>
      </p:sp>
      <p:sp>
        <p:nvSpPr>
          <p:cNvPr id="192" name="Google Shape;192;p15"/>
          <p:cNvSpPr txBox="1">
            <a:spLocks noGrp="1"/>
          </p:cNvSpPr>
          <p:nvPr>
            <p:ph type="body" idx="1"/>
          </p:nvPr>
        </p:nvSpPr>
        <p:spPr>
          <a:xfrm>
            <a:off x="263473" y="1064655"/>
            <a:ext cx="4270500" cy="35380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600" b="1">
                <a:solidFill>
                  <a:schemeClr val="lt2"/>
                </a:solidFill>
              </a:rPr>
              <a:t>(+) Pros:</a:t>
            </a:r>
            <a:endParaRPr/>
          </a:p>
          <a:p>
            <a:pPr marL="0" lvl="0" indent="0" algn="l" rtl="0">
              <a:lnSpc>
                <a:spcPct val="100000"/>
              </a:lnSpc>
              <a:spcBef>
                <a:spcPts val="0"/>
              </a:spcBef>
              <a:spcAft>
                <a:spcPts val="0"/>
              </a:spcAft>
              <a:buSzPts val="1400"/>
              <a:buNone/>
            </a:pPr>
            <a:endParaRPr/>
          </a:p>
          <a:p>
            <a:pPr marL="285750" lvl="0" indent="-285750" algn="l" rtl="0">
              <a:lnSpc>
                <a:spcPct val="100000"/>
              </a:lnSpc>
              <a:spcBef>
                <a:spcPts val="0"/>
              </a:spcBef>
              <a:spcAft>
                <a:spcPts val="0"/>
              </a:spcAft>
              <a:buSzPts val="1400"/>
              <a:buFont typeface="Noto Sans Symbols"/>
              <a:buChar char="⮚"/>
            </a:pPr>
            <a:r>
              <a:rPr lang="en-US" b="1"/>
              <a:t>User Analytics</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Customizable Notifications</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User Collaboration</a:t>
            </a:r>
            <a:endParaRPr/>
          </a:p>
        </p:txBody>
      </p:sp>
      <p:sp>
        <p:nvSpPr>
          <p:cNvPr id="193" name="Google Shape;193;p15"/>
          <p:cNvSpPr txBox="1"/>
          <p:nvPr/>
        </p:nvSpPr>
        <p:spPr>
          <a:xfrm>
            <a:off x="4320612" y="1066864"/>
            <a:ext cx="4559915" cy="382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400"/>
              <a:buFont typeface="Reem Kufi"/>
              <a:buNone/>
            </a:pPr>
            <a:r>
              <a:rPr lang="en-US" sz="1600" b="1" i="0" u="none" strike="noStrike" cap="none">
                <a:solidFill>
                  <a:schemeClr val="dk2"/>
                </a:solidFill>
                <a:latin typeface="Reem Kufi"/>
                <a:ea typeface="Reem Kufi"/>
                <a:cs typeface="Reem Kufi"/>
                <a:sym typeface="Reem Kufi"/>
              </a:rPr>
              <a:t>          (-) Cons:</a:t>
            </a:r>
            <a:endParaRPr/>
          </a:p>
          <a:p>
            <a:pPr marL="0" marR="0" lvl="0" indent="0" algn="l" rtl="0">
              <a:lnSpc>
                <a:spcPct val="100000"/>
              </a:lnSpc>
              <a:spcBef>
                <a:spcPts val="0"/>
              </a:spcBef>
              <a:spcAft>
                <a:spcPts val="0"/>
              </a:spcAft>
              <a:buClr>
                <a:schemeClr val="dk1"/>
              </a:buClr>
              <a:buSzPts val="1400"/>
              <a:buFont typeface="Reem Kufi"/>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Limited Permissions</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Limited Customization</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Cost</a:t>
            </a:r>
            <a:endParaRPr sz="1400" b="0" i="0" u="none" strike="noStrike" cap="none">
              <a:solidFill>
                <a:schemeClr val="dk1"/>
              </a:solidFill>
              <a:latin typeface="Reem Kufi"/>
              <a:ea typeface="Reem Kufi"/>
              <a:cs typeface="Reem Kufi"/>
              <a:sym typeface="Reem Kuf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6"/>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16"/>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Conga</a:t>
            </a:r>
            <a:endParaRPr/>
          </a:p>
        </p:txBody>
      </p:sp>
      <p:sp>
        <p:nvSpPr>
          <p:cNvPr id="200" name="Google Shape;200;p16"/>
          <p:cNvSpPr txBox="1">
            <a:spLocks noGrp="1"/>
          </p:cNvSpPr>
          <p:nvPr>
            <p:ph type="body" idx="1"/>
          </p:nvPr>
        </p:nvSpPr>
        <p:spPr>
          <a:xfrm>
            <a:off x="301500" y="1160450"/>
            <a:ext cx="427050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Conga is a </a:t>
            </a:r>
            <a:r>
              <a:rPr lang="en-US">
                <a:solidFill>
                  <a:srgbClr val="FF0000"/>
                </a:solidFill>
              </a:rPr>
              <a:t>document generation and reporting platform </a:t>
            </a:r>
            <a:r>
              <a:rPr lang="en-US"/>
              <a:t>that integrates with Salesforce. </a:t>
            </a: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Conga uses Salesforce's user management features to allow organizations to </a:t>
            </a:r>
            <a:r>
              <a:rPr lang="en-US">
                <a:solidFill>
                  <a:srgbClr val="FF0000"/>
                </a:solidFill>
              </a:rPr>
              <a:t>manage their teams </a:t>
            </a:r>
            <a:r>
              <a:rPr lang="en-US"/>
              <a:t>and control access to different parts of the application.</a:t>
            </a:r>
            <a:endParaRPr/>
          </a:p>
        </p:txBody>
      </p:sp>
      <p:pic>
        <p:nvPicPr>
          <p:cNvPr id="201" name="Google Shape;201;p16" descr="Conga CLM | Contract Lifecycle Management | formerly Apttus Contract  Management - Conga - AppExchange"/>
          <p:cNvPicPr preferRelativeResize="0"/>
          <p:nvPr/>
        </p:nvPicPr>
        <p:blipFill rotWithShape="1">
          <a:blip r:embed="rId3">
            <a:alphaModFix/>
          </a:blip>
          <a:srcRect/>
          <a:stretch/>
        </p:blipFill>
        <p:spPr>
          <a:xfrm>
            <a:off x="34836" y="2869506"/>
            <a:ext cx="4572000" cy="2115344"/>
          </a:xfrm>
          <a:prstGeom prst="rect">
            <a:avLst/>
          </a:prstGeom>
          <a:noFill/>
          <a:ln>
            <a:noFill/>
          </a:ln>
        </p:spPr>
      </p:pic>
      <p:pic>
        <p:nvPicPr>
          <p:cNvPr id="202" name="Google Shape;202;p16" descr="Conga Logo - SVG, PNG, AI, EPS Vectors SVG, PNG, AI, EPS Vectors"/>
          <p:cNvPicPr preferRelativeResize="0"/>
          <p:nvPr/>
        </p:nvPicPr>
        <p:blipFill rotWithShape="1">
          <a:blip r:embed="rId4">
            <a:alphaModFix/>
          </a:blip>
          <a:srcRect/>
          <a:stretch/>
        </p:blipFill>
        <p:spPr>
          <a:xfrm>
            <a:off x="4275960" y="1688230"/>
            <a:ext cx="4922380" cy="276883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17"/>
          <p:cNvSpPr/>
          <p:nvPr/>
        </p:nvSpPr>
        <p:spPr>
          <a:xfrm>
            <a:off x="4320612" y="1160450"/>
            <a:ext cx="4501088"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17"/>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Conga</a:t>
            </a:r>
            <a:endParaRPr/>
          </a:p>
        </p:txBody>
      </p:sp>
      <p:sp>
        <p:nvSpPr>
          <p:cNvPr id="209" name="Google Shape;209;p17"/>
          <p:cNvSpPr txBox="1">
            <a:spLocks noGrp="1"/>
          </p:cNvSpPr>
          <p:nvPr>
            <p:ph type="body" idx="1"/>
          </p:nvPr>
        </p:nvSpPr>
        <p:spPr>
          <a:xfrm>
            <a:off x="263473" y="1064655"/>
            <a:ext cx="4270500" cy="353802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600" b="1">
                <a:solidFill>
                  <a:schemeClr val="lt2"/>
                </a:solidFill>
              </a:rPr>
              <a:t>(+) Pros:</a:t>
            </a:r>
            <a:endParaRPr/>
          </a:p>
          <a:p>
            <a:pPr marL="0" lvl="0" indent="0" algn="l" rtl="0">
              <a:lnSpc>
                <a:spcPct val="100000"/>
              </a:lnSpc>
              <a:spcBef>
                <a:spcPts val="0"/>
              </a:spcBef>
              <a:spcAft>
                <a:spcPts val="0"/>
              </a:spcAft>
              <a:buSzPts val="1400"/>
              <a:buNone/>
            </a:pPr>
            <a:endParaRPr/>
          </a:p>
          <a:p>
            <a:pPr marL="285750" lvl="0" indent="-285750" algn="l" rtl="0">
              <a:lnSpc>
                <a:spcPct val="100000"/>
              </a:lnSpc>
              <a:spcBef>
                <a:spcPts val="0"/>
              </a:spcBef>
              <a:spcAft>
                <a:spcPts val="0"/>
              </a:spcAft>
              <a:buSzPts val="1400"/>
              <a:buFont typeface="Noto Sans Symbols"/>
              <a:buChar char="⮚"/>
            </a:pPr>
            <a:r>
              <a:rPr lang="en-US" b="1"/>
              <a:t>Customizable Workflows</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Centralized User Management</a:t>
            </a:r>
            <a:endParaRPr/>
          </a:p>
          <a:p>
            <a:pPr marL="285750" lvl="0" indent="-196850" algn="l" rtl="0">
              <a:lnSpc>
                <a:spcPct val="100000"/>
              </a:lnSpc>
              <a:spcBef>
                <a:spcPts val="0"/>
              </a:spcBef>
              <a:spcAft>
                <a:spcPts val="0"/>
              </a:spcAft>
              <a:buSzPts val="1400"/>
              <a:buFont typeface="Noto Sans Symbols"/>
              <a:buNone/>
            </a:pPr>
            <a:endParaRPr b="1"/>
          </a:p>
          <a:p>
            <a:pPr marL="285750" lvl="0" indent="-196850" algn="l" rtl="0">
              <a:lnSpc>
                <a:spcPct val="100000"/>
              </a:lnSpc>
              <a:spcBef>
                <a:spcPts val="0"/>
              </a:spcBef>
              <a:spcAft>
                <a:spcPts val="0"/>
              </a:spcAft>
              <a:buSzPts val="1400"/>
              <a:buFont typeface="Noto Sans Symbols"/>
              <a:buNone/>
            </a:pPr>
            <a:endParaRPr b="1"/>
          </a:p>
          <a:p>
            <a:pPr marL="285750" lvl="0" indent="-285750" algn="l" rtl="0">
              <a:lnSpc>
                <a:spcPct val="100000"/>
              </a:lnSpc>
              <a:spcBef>
                <a:spcPts val="0"/>
              </a:spcBef>
              <a:spcAft>
                <a:spcPts val="0"/>
              </a:spcAft>
              <a:buSzPts val="1400"/>
              <a:buFont typeface="Noto Sans Symbols"/>
              <a:buChar char="⮚"/>
            </a:pPr>
            <a:r>
              <a:rPr lang="en-US" b="1"/>
              <a:t>Collaboration Tools</a:t>
            </a:r>
            <a:endParaRPr/>
          </a:p>
        </p:txBody>
      </p:sp>
      <p:sp>
        <p:nvSpPr>
          <p:cNvPr id="210" name="Google Shape;210;p17"/>
          <p:cNvSpPr txBox="1"/>
          <p:nvPr/>
        </p:nvSpPr>
        <p:spPr>
          <a:xfrm>
            <a:off x="4320612" y="1066864"/>
            <a:ext cx="4559915" cy="382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400"/>
              <a:buFont typeface="Reem Kufi"/>
              <a:buNone/>
            </a:pPr>
            <a:r>
              <a:rPr lang="en-US" sz="1600" b="1" i="0" u="none" strike="noStrike" cap="none">
                <a:solidFill>
                  <a:schemeClr val="dk2"/>
                </a:solidFill>
                <a:latin typeface="Reem Kufi"/>
                <a:ea typeface="Reem Kufi"/>
                <a:cs typeface="Reem Kufi"/>
                <a:sym typeface="Reem Kufi"/>
              </a:rPr>
              <a:t>          (-) Cons:</a:t>
            </a:r>
            <a:endParaRPr/>
          </a:p>
          <a:p>
            <a:pPr marL="0" marR="0" lvl="0" indent="0" algn="l" rtl="0">
              <a:lnSpc>
                <a:spcPct val="100000"/>
              </a:lnSpc>
              <a:spcBef>
                <a:spcPts val="0"/>
              </a:spcBef>
              <a:spcAft>
                <a:spcPts val="0"/>
              </a:spcAft>
              <a:buClr>
                <a:schemeClr val="dk1"/>
              </a:buClr>
              <a:buSzPts val="1400"/>
              <a:buFont typeface="Reem Kufi"/>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Limited Integrations</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Cost</a:t>
            </a:r>
            <a:endParaRPr/>
          </a:p>
          <a:p>
            <a:pPr marL="285750" marR="0" lvl="0" indent="-196850" algn="l" rtl="0">
              <a:lnSpc>
                <a:spcPct val="100000"/>
              </a:lnSpc>
              <a:spcBef>
                <a:spcPts val="0"/>
              </a:spcBef>
              <a:spcAft>
                <a:spcPts val="0"/>
              </a:spcAft>
              <a:buClr>
                <a:schemeClr val="dk1"/>
              </a:buClr>
              <a:buSzPts val="1400"/>
              <a:buFont typeface="Noto Sans Symbols"/>
              <a:buNone/>
            </a:pPr>
            <a:endParaRPr sz="1400" b="1" i="0" u="none" strike="noStrike" cap="none">
              <a:solidFill>
                <a:schemeClr val="dk1"/>
              </a:solidFill>
              <a:latin typeface="Reem Kufi"/>
              <a:ea typeface="Reem Kufi"/>
              <a:cs typeface="Reem Kufi"/>
              <a:sym typeface="Reem Kufi"/>
            </a:endParaRPr>
          </a:p>
          <a:p>
            <a:pPr marL="285750" marR="0" lvl="0" indent="-196850" algn="l" rtl="0">
              <a:lnSpc>
                <a:spcPct val="100000"/>
              </a:lnSpc>
              <a:spcBef>
                <a:spcPts val="0"/>
              </a:spcBef>
              <a:spcAft>
                <a:spcPts val="0"/>
              </a:spcAft>
              <a:buClr>
                <a:schemeClr val="dk1"/>
              </a:buClr>
              <a:buSzPts val="1400"/>
              <a:buFont typeface="Noto Sans Symbols"/>
              <a:buNone/>
            </a:pPr>
            <a:endParaRPr sz="1400" b="0" i="0" u="none" strike="noStrike" cap="none">
              <a:solidFill>
                <a:schemeClr val="dk1"/>
              </a:solidFill>
              <a:latin typeface="Reem Kufi"/>
              <a:ea typeface="Reem Kufi"/>
              <a:cs typeface="Reem Kufi"/>
              <a:sym typeface="Reem Kufi"/>
            </a:endParaRPr>
          </a:p>
          <a:p>
            <a:pPr marL="285750" marR="0" lvl="0" indent="-285750" algn="l" rtl="0">
              <a:lnSpc>
                <a:spcPct val="100000"/>
              </a:lnSpc>
              <a:spcBef>
                <a:spcPts val="0"/>
              </a:spcBef>
              <a:spcAft>
                <a:spcPts val="0"/>
              </a:spcAft>
              <a:buClr>
                <a:schemeClr val="dk1"/>
              </a:buClr>
              <a:buSzPts val="1400"/>
              <a:buFont typeface="Noto Sans Symbols"/>
              <a:buChar char="⮚"/>
            </a:pPr>
            <a:r>
              <a:rPr lang="en-US" sz="1400" b="1" i="0" u="none" strike="noStrike" cap="none">
                <a:solidFill>
                  <a:schemeClr val="dk1"/>
                </a:solidFill>
                <a:latin typeface="Reem Kufi"/>
                <a:ea typeface="Reem Kufi"/>
                <a:cs typeface="Reem Kufi"/>
                <a:sym typeface="Reem Kufi"/>
              </a:rPr>
              <a:t>Complexity</a:t>
            </a:r>
            <a:endParaRPr sz="1400" b="0" i="0" u="none" strike="noStrike" cap="none">
              <a:solidFill>
                <a:schemeClr val="dk1"/>
              </a:solidFill>
              <a:latin typeface="Reem Kufi"/>
              <a:ea typeface="Reem Kufi"/>
              <a:cs typeface="Reem Kufi"/>
              <a:sym typeface="Reem Kuf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8"/>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Methodologies &amp;</a:t>
            </a:r>
            <a:br>
              <a:rPr lang="en-US"/>
            </a:br>
            <a:r>
              <a:rPr lang="en-US"/>
              <a:t>Tools to use</a:t>
            </a:r>
            <a:endParaRPr/>
          </a:p>
        </p:txBody>
      </p:sp>
      <p:sp>
        <p:nvSpPr>
          <p:cNvPr id="216" name="Google Shape;216;p18"/>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04</a:t>
            </a:r>
            <a:endParaRPr/>
          </a:p>
        </p:txBody>
      </p:sp>
      <p:pic>
        <p:nvPicPr>
          <p:cNvPr id="217" name="Google Shape;217;p18"/>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9"/>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Methodology </a:t>
            </a:r>
            <a:endParaRPr/>
          </a:p>
        </p:txBody>
      </p:sp>
      <p:sp>
        <p:nvSpPr>
          <p:cNvPr id="223" name="Google Shape;223;p19"/>
          <p:cNvSpPr txBox="1">
            <a:spLocks noGrp="1"/>
          </p:cNvSpPr>
          <p:nvPr>
            <p:ph type="body" idx="1"/>
          </p:nvPr>
        </p:nvSpPr>
        <p:spPr>
          <a:xfrm>
            <a:off x="253751" y="1039437"/>
            <a:ext cx="469271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solidFill>
                  <a:schemeClr val="dk1"/>
                </a:solidFill>
              </a:rPr>
              <a:t>Our chosen methodology of work for this project will be the standard </a:t>
            </a:r>
            <a:r>
              <a:rPr lang="en-US">
                <a:solidFill>
                  <a:srgbClr val="FF0000"/>
                </a:solidFill>
              </a:rPr>
              <a:t>SCRUM</a:t>
            </a:r>
            <a:r>
              <a:rPr lang="en-US">
                <a:solidFill>
                  <a:schemeClr val="dk1"/>
                </a:solidFill>
              </a:rPr>
              <a:t> methodology.</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dk1"/>
                </a:solidFill>
              </a:rPr>
              <a:t>SCRUM is a framework for project management commonly used in software development.</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dk1"/>
                </a:solidFill>
              </a:rPr>
              <a:t>It is designed for teams of ten or fewer members who break their work into goals that can be completed within time-boxed iterations.</a:t>
            </a:r>
            <a:endParaRPr/>
          </a:p>
        </p:txBody>
      </p:sp>
      <p:pic>
        <p:nvPicPr>
          <p:cNvPr id="224" name="Google Shape;224;p19"/>
          <p:cNvPicPr preferRelativeResize="0"/>
          <p:nvPr/>
        </p:nvPicPr>
        <p:blipFill rotWithShape="1">
          <a:blip r:embed="rId3">
            <a:alphaModFix/>
          </a:blip>
          <a:srcRect/>
          <a:stretch/>
        </p:blipFill>
        <p:spPr>
          <a:xfrm>
            <a:off x="7551710" y="0"/>
            <a:ext cx="1338540" cy="1445623"/>
          </a:xfrm>
          <a:prstGeom prst="rect">
            <a:avLst/>
          </a:prstGeom>
          <a:ln>
            <a:noFill/>
          </a:ln>
          <a:effectLst>
            <a:softEdge rad="112500"/>
          </a:effectLst>
        </p:spPr>
      </p:pic>
      <p:pic>
        <p:nvPicPr>
          <p:cNvPr id="225" name="Google Shape;225;p19" descr="undefined"/>
          <p:cNvPicPr preferRelativeResize="0"/>
          <p:nvPr/>
        </p:nvPicPr>
        <p:blipFill rotWithShape="1">
          <a:blip r:embed="rId4">
            <a:alphaModFix/>
          </a:blip>
          <a:srcRect/>
          <a:stretch/>
        </p:blipFill>
        <p:spPr>
          <a:xfrm>
            <a:off x="4946469" y="1730650"/>
            <a:ext cx="4136571" cy="28600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2"/>
          <p:cNvSpPr txBox="1">
            <a:spLocks noGrp="1"/>
          </p:cNvSpPr>
          <p:nvPr>
            <p:ph type="title"/>
          </p:nvPr>
        </p:nvSpPr>
        <p:spPr>
          <a:xfrm>
            <a:off x="720000" y="445025"/>
            <a:ext cx="7704000" cy="73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500"/>
              <a:buNone/>
            </a:pPr>
            <a:r>
              <a:rPr lang="en-US"/>
              <a:t>TABLE OF CONTENTS</a:t>
            </a:r>
            <a:endParaRPr/>
          </a:p>
        </p:txBody>
      </p:sp>
      <p:sp>
        <p:nvSpPr>
          <p:cNvPr id="79" name="Google Shape;79;p2"/>
          <p:cNvSpPr txBox="1">
            <a:spLocks noGrp="1"/>
          </p:cNvSpPr>
          <p:nvPr>
            <p:ph type="title" idx="5"/>
          </p:nvPr>
        </p:nvSpPr>
        <p:spPr>
          <a:xfrm>
            <a:off x="1187649" y="1490774"/>
            <a:ext cx="733500" cy="73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t>01</a:t>
            </a:r>
            <a:endParaRPr/>
          </a:p>
        </p:txBody>
      </p:sp>
      <p:sp>
        <p:nvSpPr>
          <p:cNvPr id="80" name="Google Shape;80;p2"/>
          <p:cNvSpPr txBox="1">
            <a:spLocks noGrp="1"/>
          </p:cNvSpPr>
          <p:nvPr>
            <p:ph type="title" idx="6"/>
          </p:nvPr>
        </p:nvSpPr>
        <p:spPr>
          <a:xfrm>
            <a:off x="1187649" y="2606077"/>
            <a:ext cx="731400" cy="731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t>03</a:t>
            </a:r>
            <a:endParaRPr/>
          </a:p>
        </p:txBody>
      </p:sp>
      <p:sp>
        <p:nvSpPr>
          <p:cNvPr id="81" name="Google Shape;81;p2"/>
          <p:cNvSpPr txBox="1">
            <a:spLocks noGrp="1"/>
          </p:cNvSpPr>
          <p:nvPr>
            <p:ph type="title" idx="7"/>
          </p:nvPr>
        </p:nvSpPr>
        <p:spPr>
          <a:xfrm>
            <a:off x="4605225" y="1491817"/>
            <a:ext cx="731400" cy="731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t>02</a:t>
            </a:r>
            <a:endParaRPr/>
          </a:p>
        </p:txBody>
      </p:sp>
      <p:sp>
        <p:nvSpPr>
          <p:cNvPr id="82" name="Google Shape;82;p2"/>
          <p:cNvSpPr txBox="1">
            <a:spLocks noGrp="1"/>
          </p:cNvSpPr>
          <p:nvPr>
            <p:ph type="title" idx="8"/>
          </p:nvPr>
        </p:nvSpPr>
        <p:spPr>
          <a:xfrm>
            <a:off x="4604077" y="2606079"/>
            <a:ext cx="731400" cy="731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t>04</a:t>
            </a:r>
            <a:endParaRPr/>
          </a:p>
        </p:txBody>
      </p:sp>
      <p:sp>
        <p:nvSpPr>
          <p:cNvPr id="83" name="Google Shape;83;p2"/>
          <p:cNvSpPr txBox="1">
            <a:spLocks noGrp="1"/>
          </p:cNvSpPr>
          <p:nvPr>
            <p:ph type="subTitle" idx="9"/>
          </p:nvPr>
        </p:nvSpPr>
        <p:spPr>
          <a:xfrm>
            <a:off x="1988949" y="1457250"/>
            <a:ext cx="25599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a:t>Context</a:t>
            </a:r>
            <a:endParaRPr/>
          </a:p>
        </p:txBody>
      </p:sp>
      <p:sp>
        <p:nvSpPr>
          <p:cNvPr id="84" name="Google Shape;84;p2"/>
          <p:cNvSpPr txBox="1">
            <a:spLocks noGrp="1"/>
          </p:cNvSpPr>
          <p:nvPr>
            <p:ph type="subTitle" idx="13"/>
          </p:nvPr>
        </p:nvSpPr>
        <p:spPr>
          <a:xfrm>
            <a:off x="1987801" y="2571754"/>
            <a:ext cx="25599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a:t>Study of the existing</a:t>
            </a:r>
            <a:endParaRPr/>
          </a:p>
        </p:txBody>
      </p:sp>
      <p:sp>
        <p:nvSpPr>
          <p:cNvPr id="85" name="Google Shape;85;p2"/>
          <p:cNvSpPr txBox="1">
            <a:spLocks noGrp="1"/>
          </p:cNvSpPr>
          <p:nvPr>
            <p:ph type="subTitle" idx="14"/>
          </p:nvPr>
        </p:nvSpPr>
        <p:spPr>
          <a:xfrm>
            <a:off x="5396169" y="1459350"/>
            <a:ext cx="2560200" cy="731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a:t>Problem &amp; Objectives</a:t>
            </a:r>
            <a:endParaRPr/>
          </a:p>
        </p:txBody>
      </p:sp>
      <p:sp>
        <p:nvSpPr>
          <p:cNvPr id="86" name="Google Shape;86;p2"/>
          <p:cNvSpPr txBox="1">
            <a:spLocks noGrp="1"/>
          </p:cNvSpPr>
          <p:nvPr>
            <p:ph type="subTitle" idx="15"/>
          </p:nvPr>
        </p:nvSpPr>
        <p:spPr>
          <a:xfrm>
            <a:off x="5395021" y="2571750"/>
            <a:ext cx="25602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a:t>Methodologies  &amp; </a:t>
            </a:r>
            <a:br>
              <a:rPr lang="en-US"/>
            </a:br>
            <a:r>
              <a:rPr lang="en-US"/>
              <a:t>Tools to use</a:t>
            </a:r>
            <a:endParaRPr/>
          </a:p>
        </p:txBody>
      </p:sp>
      <p:sp>
        <p:nvSpPr>
          <p:cNvPr id="87" name="Google Shape;87;p2"/>
          <p:cNvSpPr txBox="1"/>
          <p:nvPr/>
        </p:nvSpPr>
        <p:spPr>
          <a:xfrm>
            <a:off x="1187649" y="3753607"/>
            <a:ext cx="731400" cy="731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3000"/>
              <a:buFont typeface="Reem Kufi"/>
              <a:buNone/>
            </a:pPr>
            <a:r>
              <a:rPr lang="en-US" sz="3000" b="1" i="0" u="none" strike="noStrike" cap="none">
                <a:solidFill>
                  <a:schemeClr val="accent2"/>
                </a:solidFill>
                <a:latin typeface="Reem Kufi"/>
                <a:ea typeface="Reem Kufi"/>
                <a:cs typeface="Reem Kufi"/>
                <a:sym typeface="Reem Kufi"/>
              </a:rPr>
              <a:t>05</a:t>
            </a:r>
            <a:endParaRPr/>
          </a:p>
        </p:txBody>
      </p:sp>
      <p:sp>
        <p:nvSpPr>
          <p:cNvPr id="88" name="Google Shape;88;p2"/>
          <p:cNvSpPr txBox="1"/>
          <p:nvPr/>
        </p:nvSpPr>
        <p:spPr>
          <a:xfrm>
            <a:off x="4604077" y="3753609"/>
            <a:ext cx="731400" cy="731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3000"/>
              <a:buFont typeface="Reem Kufi"/>
              <a:buNone/>
            </a:pPr>
            <a:r>
              <a:rPr lang="en-US" sz="3000" b="1" i="0" u="none" strike="noStrike" cap="none">
                <a:solidFill>
                  <a:schemeClr val="accent2"/>
                </a:solidFill>
                <a:latin typeface="Reem Kufi"/>
                <a:ea typeface="Reem Kufi"/>
                <a:cs typeface="Reem Kufi"/>
                <a:sym typeface="Reem Kufi"/>
              </a:rPr>
              <a:t>06</a:t>
            </a:r>
            <a:endParaRPr/>
          </a:p>
        </p:txBody>
      </p:sp>
      <p:sp>
        <p:nvSpPr>
          <p:cNvPr id="89" name="Google Shape;89;p2"/>
          <p:cNvSpPr txBox="1"/>
          <p:nvPr/>
        </p:nvSpPr>
        <p:spPr>
          <a:xfrm>
            <a:off x="1987801" y="3719284"/>
            <a:ext cx="2559900" cy="73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2400"/>
              <a:buFont typeface="Bebas Neue"/>
              <a:buNone/>
            </a:pPr>
            <a:r>
              <a:rPr lang="en-US" sz="2000" b="1" i="0" u="none" strike="noStrike" cap="none">
                <a:solidFill>
                  <a:schemeClr val="dk1"/>
                </a:solidFill>
                <a:latin typeface="Reem Kufi"/>
                <a:ea typeface="Reem Kufi"/>
                <a:cs typeface="Reem Kufi"/>
                <a:sym typeface="Reem Kufi"/>
              </a:rPr>
              <a:t>Conception</a:t>
            </a:r>
            <a:endParaRPr/>
          </a:p>
        </p:txBody>
      </p:sp>
      <p:sp>
        <p:nvSpPr>
          <p:cNvPr id="90" name="Google Shape;90;p2"/>
          <p:cNvSpPr txBox="1"/>
          <p:nvPr/>
        </p:nvSpPr>
        <p:spPr>
          <a:xfrm>
            <a:off x="5395021" y="3719280"/>
            <a:ext cx="2560200" cy="73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2400"/>
              <a:buFont typeface="Bebas Neue"/>
              <a:buNone/>
            </a:pPr>
            <a:r>
              <a:rPr lang="en-US" sz="2000" b="1" i="0" u="none" strike="noStrike" cap="none">
                <a:solidFill>
                  <a:schemeClr val="dk1"/>
                </a:solidFill>
                <a:latin typeface="Reem Kufi"/>
                <a:ea typeface="Reem Kufi"/>
                <a:cs typeface="Reem Kufi"/>
                <a:sym typeface="Reem Kufi"/>
              </a:rPr>
              <a:t>Work Schedule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0"/>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Architecture </a:t>
            </a:r>
            <a:endParaRPr/>
          </a:p>
        </p:txBody>
      </p:sp>
      <p:sp>
        <p:nvSpPr>
          <p:cNvPr id="231" name="Google Shape;231;p20"/>
          <p:cNvSpPr txBox="1">
            <a:spLocks noGrp="1"/>
          </p:cNvSpPr>
          <p:nvPr>
            <p:ph type="body" idx="1"/>
          </p:nvPr>
        </p:nvSpPr>
        <p:spPr>
          <a:xfrm>
            <a:off x="253751" y="1039437"/>
            <a:ext cx="469271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dirty="0">
                <a:solidFill>
                  <a:schemeClr val="dk1"/>
                </a:solidFill>
              </a:rPr>
              <a:t>Our chosen architecture of work for this project will be the </a:t>
            </a:r>
            <a:r>
              <a:rPr lang="en-US" dirty="0">
                <a:solidFill>
                  <a:srgbClr val="FF0000"/>
                </a:solidFill>
              </a:rPr>
              <a:t>MVC</a:t>
            </a:r>
            <a:r>
              <a:rPr lang="en-US" dirty="0">
                <a:solidFill>
                  <a:schemeClr val="dk1"/>
                </a:solidFill>
              </a:rPr>
              <a:t>  a</a:t>
            </a:r>
            <a:r>
              <a:rPr lang="en-US" dirty="0"/>
              <a:t>rchitecture</a:t>
            </a:r>
            <a:r>
              <a:rPr lang="en-US" dirty="0">
                <a:solidFill>
                  <a:schemeClr val="dk1"/>
                </a:solidFill>
              </a:rPr>
              <a:t> since it is recommended by the Salesforce developer’s community</a:t>
            </a:r>
            <a:endParaRPr dirty="0"/>
          </a:p>
          <a:p>
            <a:pPr marL="285750" lvl="0" indent="-196850" algn="l" rtl="0">
              <a:lnSpc>
                <a:spcPct val="100000"/>
              </a:lnSpc>
              <a:spcBef>
                <a:spcPts val="0"/>
              </a:spcBef>
              <a:spcAft>
                <a:spcPts val="0"/>
              </a:spcAft>
              <a:buSzPts val="1400"/>
              <a:buFont typeface="Noto Sans Symbols"/>
              <a:buNone/>
            </a:pPr>
            <a:endParaRPr dirty="0">
              <a:solidFill>
                <a:schemeClr val="dk1"/>
              </a:solidFill>
            </a:endParaRPr>
          </a:p>
          <a:p>
            <a:pPr marL="285750" lvl="0" indent="-196850" algn="l" rtl="0">
              <a:lnSpc>
                <a:spcPct val="100000"/>
              </a:lnSpc>
              <a:spcBef>
                <a:spcPts val="0"/>
              </a:spcBef>
              <a:spcAft>
                <a:spcPts val="0"/>
              </a:spcAft>
              <a:buSzPts val="1400"/>
              <a:buFont typeface="Noto Sans Symbols"/>
              <a:buNone/>
            </a:pPr>
            <a:endParaRPr dirty="0">
              <a:solidFill>
                <a:schemeClr val="dk1"/>
              </a:solidFill>
            </a:endParaRPr>
          </a:p>
          <a:p>
            <a:pPr marL="285750" lvl="0" indent="-196850" algn="l" rtl="0">
              <a:lnSpc>
                <a:spcPct val="100000"/>
              </a:lnSpc>
              <a:spcBef>
                <a:spcPts val="0"/>
              </a:spcBef>
              <a:spcAft>
                <a:spcPts val="0"/>
              </a:spcAft>
              <a:buSzPts val="1400"/>
              <a:buFont typeface="Noto Sans Symbols"/>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dirty="0">
                <a:solidFill>
                  <a:schemeClr val="dk1"/>
                </a:solidFill>
              </a:rPr>
              <a:t>The Model View Controller (MVC) is a software architecture model that separates the representation of information from the user's interaction with it.</a:t>
            </a:r>
            <a:endParaRPr dirty="0"/>
          </a:p>
        </p:txBody>
      </p:sp>
      <p:pic>
        <p:nvPicPr>
          <p:cNvPr id="233" name="Google Shape;233;p20" descr="Contrôleur de vue de modèle (MVC)"/>
          <p:cNvPicPr preferRelativeResize="0"/>
          <p:nvPr/>
        </p:nvPicPr>
        <p:blipFill rotWithShape="1">
          <a:blip r:embed="rId3">
            <a:alphaModFix/>
          </a:blip>
          <a:srcRect/>
          <a:stretch/>
        </p:blipFill>
        <p:spPr>
          <a:xfrm>
            <a:off x="5563007" y="1491987"/>
            <a:ext cx="3190875" cy="3371850"/>
          </a:xfrm>
          <a:prstGeom prst="rect">
            <a:avLst/>
          </a:prstGeom>
          <a:noFill/>
          <a:ln>
            <a:noFill/>
          </a:ln>
        </p:spPr>
      </p:pic>
      <p:pic>
        <p:nvPicPr>
          <p:cNvPr id="3" name="Google Shape;224;p19">
            <a:extLst>
              <a:ext uri="{FF2B5EF4-FFF2-40B4-BE49-F238E27FC236}">
                <a16:creationId xmlns:a16="http://schemas.microsoft.com/office/drawing/2014/main" id="{A89A47B1-0ABB-7EC2-AE32-C6EAEDAD5C80}"/>
              </a:ext>
            </a:extLst>
          </p:cNvPr>
          <p:cNvPicPr preferRelativeResize="0"/>
          <p:nvPr/>
        </p:nvPicPr>
        <p:blipFill rotWithShape="1">
          <a:blip r:embed="rId4">
            <a:alphaModFix/>
          </a:blip>
          <a:srcRect/>
          <a:stretch/>
        </p:blipFill>
        <p:spPr>
          <a:xfrm>
            <a:off x="7551710" y="0"/>
            <a:ext cx="1338540" cy="1445623"/>
          </a:xfrm>
          <a:prstGeom prst="rect">
            <a:avLst/>
          </a:prstGeom>
          <a:ln>
            <a:noFill/>
          </a:ln>
          <a:effectLst>
            <a:softEdge rad="112500"/>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1"/>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Tools to use </a:t>
            </a:r>
            <a:endParaRPr/>
          </a:p>
        </p:txBody>
      </p:sp>
      <p:sp>
        <p:nvSpPr>
          <p:cNvPr id="239" name="Google Shape;239;p21"/>
          <p:cNvSpPr txBox="1">
            <a:spLocks noGrp="1"/>
          </p:cNvSpPr>
          <p:nvPr>
            <p:ph type="body" idx="1"/>
          </p:nvPr>
        </p:nvSpPr>
        <p:spPr>
          <a:xfrm>
            <a:off x="253751" y="1039437"/>
            <a:ext cx="469271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solidFill>
                  <a:schemeClr val="lt2"/>
                </a:solidFill>
              </a:rPr>
              <a:t>Programming language: </a:t>
            </a:r>
            <a:r>
              <a:rPr lang="en-US">
                <a:solidFill>
                  <a:schemeClr val="dk1"/>
                </a:solidFill>
              </a:rPr>
              <a:t>JS, LWC, Css, Apex</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lt2"/>
                </a:solidFill>
              </a:rPr>
              <a:t>Library: </a:t>
            </a:r>
            <a:r>
              <a:rPr lang="en-US">
                <a:solidFill>
                  <a:schemeClr val="dk1"/>
                </a:solidFill>
              </a:rPr>
              <a:t>SLDS</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lt2"/>
                </a:solidFill>
              </a:rPr>
              <a:t>Salesforce Object Query Language: </a:t>
            </a:r>
            <a:r>
              <a:rPr lang="en-US">
                <a:solidFill>
                  <a:schemeClr val="dk1"/>
                </a:solidFill>
              </a:rPr>
              <a:t>SOQL, SOSL</a:t>
            </a:r>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196850" algn="l" rtl="0">
              <a:lnSpc>
                <a:spcPct val="100000"/>
              </a:lnSpc>
              <a:spcBef>
                <a:spcPts val="0"/>
              </a:spcBef>
              <a:spcAft>
                <a:spcPts val="0"/>
              </a:spcAft>
              <a:buSzPts val="1400"/>
              <a:buFont typeface="Noto Sans Symbols"/>
              <a:buNone/>
            </a:pPr>
            <a:endParaRPr>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a:solidFill>
                  <a:schemeClr val="lt2"/>
                </a:solidFill>
              </a:rPr>
              <a:t>Modeling tools: </a:t>
            </a:r>
            <a:r>
              <a:rPr lang="en-US">
                <a:solidFill>
                  <a:schemeClr val="dk1"/>
                </a:solidFill>
              </a:rPr>
              <a:t>UML</a:t>
            </a:r>
            <a:endParaRPr/>
          </a:p>
        </p:txBody>
      </p:sp>
      <p:pic>
        <p:nvPicPr>
          <p:cNvPr id="2" name="Google Shape;224;p19">
            <a:extLst>
              <a:ext uri="{FF2B5EF4-FFF2-40B4-BE49-F238E27FC236}">
                <a16:creationId xmlns:a16="http://schemas.microsoft.com/office/drawing/2014/main" id="{82FB6015-9834-A0FB-4202-B45279FFB315}"/>
              </a:ext>
            </a:extLst>
          </p:cNvPr>
          <p:cNvPicPr preferRelativeResize="0"/>
          <p:nvPr/>
        </p:nvPicPr>
        <p:blipFill rotWithShape="1">
          <a:blip r:embed="rId3">
            <a:alphaModFix/>
          </a:blip>
          <a:srcRect/>
          <a:stretch/>
        </p:blipFill>
        <p:spPr>
          <a:xfrm>
            <a:off x="7551710" y="0"/>
            <a:ext cx="1338540" cy="1445623"/>
          </a:xfrm>
          <a:prstGeom prst="rect">
            <a:avLst/>
          </a:prstGeom>
          <a:ln>
            <a:noFill/>
          </a:ln>
          <a:effectLst>
            <a:softEdge rad="112500"/>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2"/>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Conception</a:t>
            </a:r>
            <a:endParaRPr/>
          </a:p>
        </p:txBody>
      </p:sp>
      <p:sp>
        <p:nvSpPr>
          <p:cNvPr id="246" name="Google Shape;246;p22"/>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05</a:t>
            </a:r>
            <a:endParaRPr/>
          </a:p>
        </p:txBody>
      </p:sp>
      <p:pic>
        <p:nvPicPr>
          <p:cNvPr id="247" name="Google Shape;247;p22"/>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3"/>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Functional Needs</a:t>
            </a:r>
            <a:endParaRPr/>
          </a:p>
        </p:txBody>
      </p:sp>
      <p:sp>
        <p:nvSpPr>
          <p:cNvPr id="253" name="Google Shape;253;p23"/>
          <p:cNvSpPr txBox="1">
            <a:spLocks noGrp="1"/>
          </p:cNvSpPr>
          <p:nvPr>
            <p:ph type="body" idx="1"/>
          </p:nvPr>
        </p:nvSpPr>
        <p:spPr>
          <a:xfrm>
            <a:off x="253750" y="1039437"/>
            <a:ext cx="6882697" cy="3824400"/>
          </a:xfrm>
          <a:prstGeom prst="rect">
            <a:avLst/>
          </a:prstGeom>
          <a:noFill/>
          <a:ln>
            <a:noFill/>
          </a:ln>
        </p:spPr>
        <p:txBody>
          <a:bodyPr spcFirstLastPara="1" wrap="square" lIns="91425" tIns="91425" rIns="91425" bIns="91425" anchor="t" anchorCtr="0">
            <a:noAutofit/>
          </a:bodyPr>
          <a:lstStyle/>
          <a:p>
            <a:pPr marL="285750" lvl="0" indent="-196850" algn="l" rtl="0">
              <a:lnSpc>
                <a:spcPct val="100000"/>
              </a:lnSpc>
              <a:spcBef>
                <a:spcPts val="0"/>
              </a:spcBef>
              <a:spcAft>
                <a:spcPts val="0"/>
              </a:spcAft>
              <a:buSzPts val="1400"/>
              <a:buFont typeface="Noto Sans Symbols"/>
              <a:buNone/>
            </a:pPr>
            <a:endParaRPr dirty="0"/>
          </a:p>
          <a:p>
            <a:pPr marL="285750" lvl="0" indent="-285750" algn="l" rtl="0">
              <a:lnSpc>
                <a:spcPct val="100000"/>
              </a:lnSpc>
              <a:spcBef>
                <a:spcPts val="0"/>
              </a:spcBef>
              <a:spcAft>
                <a:spcPts val="0"/>
              </a:spcAft>
              <a:buSzPts val="1400"/>
              <a:buFont typeface="Noto Sans Symbols"/>
              <a:buChar char="⮚"/>
            </a:pPr>
            <a:r>
              <a:rPr lang="en-US" b="1" dirty="0"/>
              <a:t>Choice of the community</a:t>
            </a:r>
            <a:r>
              <a:rPr lang="en-US" dirty="0"/>
              <a:t>:</a:t>
            </a:r>
            <a:endParaRPr dirty="0"/>
          </a:p>
          <a:p>
            <a:pPr marL="0" lvl="0" indent="0" algn="l" rtl="0">
              <a:lnSpc>
                <a:spcPct val="100000"/>
              </a:lnSpc>
              <a:spcBef>
                <a:spcPts val="0"/>
              </a:spcBef>
              <a:spcAft>
                <a:spcPts val="0"/>
              </a:spcAft>
              <a:buSzPts val="1400"/>
              <a:buNone/>
            </a:pPr>
            <a:r>
              <a:rPr lang="en-US" dirty="0"/>
              <a:t>Select the community to which we will manage the users</a:t>
            </a:r>
            <a:endParaRPr dirty="0"/>
          </a:p>
          <a:p>
            <a:pPr marL="285750" lvl="0" indent="-196850" algn="l" rtl="0">
              <a:lnSpc>
                <a:spcPct val="100000"/>
              </a:lnSpc>
              <a:spcBef>
                <a:spcPts val="0"/>
              </a:spcBef>
              <a:spcAft>
                <a:spcPts val="0"/>
              </a:spcAft>
              <a:buSzPts val="1400"/>
              <a:buFont typeface="Noto Sans Symbols"/>
              <a:buNone/>
            </a:pPr>
            <a:endParaRPr dirty="0"/>
          </a:p>
          <a:p>
            <a:pPr marL="285750" lvl="0" indent="-285750" algn="l" rtl="0">
              <a:lnSpc>
                <a:spcPct val="100000"/>
              </a:lnSpc>
              <a:spcBef>
                <a:spcPts val="0"/>
              </a:spcBef>
              <a:spcAft>
                <a:spcPts val="0"/>
              </a:spcAft>
              <a:buSzPts val="1400"/>
              <a:buFont typeface="Noto Sans Symbols"/>
              <a:buChar char="⮚"/>
            </a:pPr>
            <a:r>
              <a:rPr lang="en-US" b="1" dirty="0"/>
              <a:t>Manage users</a:t>
            </a:r>
            <a:r>
              <a:rPr lang="en-US" dirty="0"/>
              <a:t>:</a:t>
            </a:r>
            <a:endParaRPr dirty="0"/>
          </a:p>
          <a:p>
            <a:pPr marL="0" lvl="0" indent="0" algn="l" rtl="0">
              <a:lnSpc>
                <a:spcPct val="100000"/>
              </a:lnSpc>
              <a:spcBef>
                <a:spcPts val="0"/>
              </a:spcBef>
              <a:spcAft>
                <a:spcPts val="0"/>
              </a:spcAft>
              <a:buSzPts val="1400"/>
              <a:buNone/>
            </a:pPr>
            <a:r>
              <a:rPr lang="en-US" dirty="0"/>
              <a:t>The system must allow users to be managed with the functionalities of activation,</a:t>
            </a:r>
            <a:endParaRPr dirty="0"/>
          </a:p>
          <a:p>
            <a:pPr marL="0" lvl="0" indent="0" algn="l" rtl="0">
              <a:lnSpc>
                <a:spcPct val="100000"/>
              </a:lnSpc>
              <a:spcBef>
                <a:spcPts val="0"/>
              </a:spcBef>
              <a:spcAft>
                <a:spcPts val="0"/>
              </a:spcAft>
              <a:buSzPts val="1400"/>
              <a:buNone/>
            </a:pPr>
            <a:r>
              <a:rPr lang="en-US" dirty="0"/>
              <a:t>deactivation, modification, and consultation of the list of users via a data table.</a:t>
            </a:r>
            <a:endParaRPr dirty="0"/>
          </a:p>
          <a:p>
            <a:pPr marL="0" lvl="0" indent="0" algn="l" rtl="0">
              <a:lnSpc>
                <a:spcPct val="100000"/>
              </a:lnSpc>
              <a:spcBef>
                <a:spcPts val="0"/>
              </a:spcBef>
              <a:spcAft>
                <a:spcPts val="0"/>
              </a:spcAft>
              <a:buSzPts val="1400"/>
              <a:buNone/>
            </a:pPr>
            <a:r>
              <a:rPr lang="en-US" dirty="0"/>
              <a:t>Creation of different filters that allow us to facilitate the navigation of the list of users.</a:t>
            </a:r>
            <a:endParaRPr dirty="0"/>
          </a:p>
          <a:p>
            <a:pPr marL="0" lvl="0" indent="0" algn="l" rtl="0">
              <a:lnSpc>
                <a:spcPct val="100000"/>
              </a:lnSpc>
              <a:spcBef>
                <a:spcPts val="0"/>
              </a:spcBef>
              <a:spcAft>
                <a:spcPts val="0"/>
              </a:spcAft>
              <a:buSzPts val="1400"/>
              <a:buNone/>
            </a:pPr>
            <a:endParaRPr dirty="0"/>
          </a:p>
          <a:p>
            <a:pPr marL="285750" lvl="0" indent="-285750" algn="l" rtl="0">
              <a:lnSpc>
                <a:spcPct val="100000"/>
              </a:lnSpc>
              <a:spcBef>
                <a:spcPts val="0"/>
              </a:spcBef>
              <a:spcAft>
                <a:spcPts val="0"/>
              </a:spcAft>
              <a:buSzPts val="1400"/>
              <a:buFont typeface="Noto Sans Symbols"/>
              <a:buChar char="⮚"/>
            </a:pPr>
            <a:r>
              <a:rPr lang="en-US" b="1" dirty="0"/>
              <a:t>Manage connection history</a:t>
            </a:r>
            <a:r>
              <a:rPr lang="en-US" dirty="0"/>
              <a:t>:</a:t>
            </a:r>
            <a:endParaRPr dirty="0"/>
          </a:p>
          <a:p>
            <a:pPr marL="0" lvl="0" indent="0" algn="l" rtl="0">
              <a:lnSpc>
                <a:spcPct val="100000"/>
              </a:lnSpc>
              <a:spcBef>
                <a:spcPts val="0"/>
              </a:spcBef>
              <a:spcAft>
                <a:spcPts val="0"/>
              </a:spcAft>
              <a:buSzPts val="1400"/>
              <a:buNone/>
            </a:pPr>
            <a:r>
              <a:rPr lang="en-US" dirty="0"/>
              <a:t>Create a chart that shows the number of user connections per day, week, year, or</a:t>
            </a:r>
            <a:endParaRPr dirty="0"/>
          </a:p>
          <a:p>
            <a:pPr marL="0" lvl="0" indent="0" algn="l" rtl="0">
              <a:lnSpc>
                <a:spcPct val="100000"/>
              </a:lnSpc>
              <a:spcBef>
                <a:spcPts val="0"/>
              </a:spcBef>
              <a:spcAft>
                <a:spcPts val="0"/>
              </a:spcAft>
              <a:buSzPts val="1400"/>
              <a:buNone/>
            </a:pPr>
            <a:r>
              <a:rPr lang="en-US" dirty="0"/>
              <a:t>according to a well-determined date. This allows the administrator to modify the user’s license</a:t>
            </a:r>
            <a:endParaRPr dirty="0"/>
          </a:p>
          <a:p>
            <a:pPr marL="0" lvl="0" indent="0" algn="l" rtl="0">
              <a:lnSpc>
                <a:spcPct val="100000"/>
              </a:lnSpc>
              <a:spcBef>
                <a:spcPts val="0"/>
              </a:spcBef>
              <a:spcAft>
                <a:spcPts val="0"/>
              </a:spcAft>
              <a:buSzPts val="1400"/>
              <a:buNone/>
            </a:pPr>
            <a:endParaRPr dirty="0"/>
          </a:p>
          <a:p>
            <a:pPr marL="285750" lvl="0" indent="-285750" algn="l" rtl="0">
              <a:lnSpc>
                <a:spcPct val="100000"/>
              </a:lnSpc>
              <a:spcBef>
                <a:spcPts val="0"/>
              </a:spcBef>
              <a:spcAft>
                <a:spcPts val="0"/>
              </a:spcAft>
              <a:buSzPts val="1400"/>
              <a:buFont typeface="Noto Sans Symbols"/>
              <a:buChar char="⮚"/>
            </a:pPr>
            <a:r>
              <a:rPr lang="en-US" b="1" dirty="0"/>
              <a:t>Offer a synthetic dashboard</a:t>
            </a:r>
            <a:endParaRPr dirty="0"/>
          </a:p>
          <a:p>
            <a:pPr marL="285750" lvl="0" indent="-196850" algn="l" rtl="0">
              <a:lnSpc>
                <a:spcPct val="100000"/>
              </a:lnSpc>
              <a:spcBef>
                <a:spcPts val="0"/>
              </a:spcBef>
              <a:spcAft>
                <a:spcPts val="0"/>
              </a:spcAft>
              <a:buSzPts val="1400"/>
              <a:buFont typeface="Noto Sans Symbols"/>
              <a:buNone/>
            </a:pPr>
            <a:endParaRPr dirty="0">
              <a:solidFill>
                <a:srgbClr val="FF0000"/>
              </a:solidFill>
            </a:endParaRPr>
          </a:p>
        </p:txBody>
      </p:sp>
      <p:pic>
        <p:nvPicPr>
          <p:cNvPr id="254" name="Google Shape;254;p23" descr="What Makes A Logo Functional? | Creative Chameleon Studio"/>
          <p:cNvPicPr preferRelativeResize="0"/>
          <p:nvPr/>
        </p:nvPicPr>
        <p:blipFill rotWithShape="1">
          <a:blip r:embed="rId3">
            <a:alphaModFix/>
          </a:blip>
          <a:srcRect/>
          <a:stretch/>
        </p:blipFill>
        <p:spPr>
          <a:xfrm>
            <a:off x="6547973" y="-146527"/>
            <a:ext cx="3270406" cy="2023704"/>
          </a:xfrm>
          <a:prstGeom prst="rect">
            <a:avLst/>
          </a:prstGeom>
          <a:ln>
            <a:noFill/>
          </a:ln>
          <a:effectLst>
            <a:softEdge rad="112500"/>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4"/>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Non-Functional Needs</a:t>
            </a:r>
            <a:endParaRPr/>
          </a:p>
        </p:txBody>
      </p:sp>
      <p:sp>
        <p:nvSpPr>
          <p:cNvPr id="260" name="Google Shape;260;p24"/>
          <p:cNvSpPr txBox="1">
            <a:spLocks noGrp="1"/>
          </p:cNvSpPr>
          <p:nvPr>
            <p:ph type="body" idx="1"/>
          </p:nvPr>
        </p:nvSpPr>
        <p:spPr>
          <a:xfrm>
            <a:off x="253750" y="1039437"/>
            <a:ext cx="8785747"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dirty="0">
                <a:solidFill>
                  <a:schemeClr val="dk1"/>
                </a:solidFill>
              </a:rPr>
              <a:t>Security:</a:t>
            </a:r>
            <a:endParaRPr dirty="0"/>
          </a:p>
          <a:p>
            <a:pPr marL="0" lvl="0" indent="0" algn="l" rtl="0">
              <a:lnSpc>
                <a:spcPct val="100000"/>
              </a:lnSpc>
              <a:spcBef>
                <a:spcPts val="0"/>
              </a:spcBef>
              <a:spcAft>
                <a:spcPts val="0"/>
              </a:spcAft>
              <a:buSzPts val="1400"/>
              <a:buNone/>
            </a:pPr>
            <a:r>
              <a:rPr lang="en-US" dirty="0">
                <a:solidFill>
                  <a:schemeClr val="dk1"/>
                </a:solidFill>
              </a:rPr>
              <a:t>Access to information is only possible after verification of privileges and access rights,</a:t>
            </a:r>
            <a:endParaRPr dirty="0"/>
          </a:p>
          <a:p>
            <a:pPr marL="0" lvl="0" indent="0" algn="l" rtl="0">
              <a:lnSpc>
                <a:spcPct val="100000"/>
              </a:lnSpc>
              <a:spcBef>
                <a:spcPts val="0"/>
              </a:spcBef>
              <a:spcAft>
                <a:spcPts val="0"/>
              </a:spcAft>
              <a:buSzPts val="1400"/>
              <a:buNone/>
            </a:pPr>
            <a:r>
              <a:rPr lang="en-US" dirty="0">
                <a:solidFill>
                  <a:schemeClr val="dk1"/>
                </a:solidFill>
              </a:rPr>
              <a:t>for example Authentication, Redirections.</a:t>
            </a:r>
            <a:endParaRPr dirty="0"/>
          </a:p>
          <a:p>
            <a:pPr marL="285750" lvl="0" indent="-196850" algn="l" rtl="0">
              <a:lnSpc>
                <a:spcPct val="100000"/>
              </a:lnSpc>
              <a:spcBef>
                <a:spcPts val="0"/>
              </a:spcBef>
              <a:spcAft>
                <a:spcPts val="0"/>
              </a:spcAft>
              <a:buSzPts val="1400"/>
              <a:buFont typeface="Noto Sans Symbols"/>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dirty="0">
                <a:solidFill>
                  <a:schemeClr val="dk1"/>
                </a:solidFill>
              </a:rPr>
              <a:t>Ergonomics and user-friendliness:</a:t>
            </a:r>
            <a:endParaRPr dirty="0"/>
          </a:p>
          <a:p>
            <a:pPr marL="0" lvl="0" indent="0" algn="l" rtl="0">
              <a:lnSpc>
                <a:spcPct val="100000"/>
              </a:lnSpc>
              <a:spcBef>
                <a:spcPts val="0"/>
              </a:spcBef>
              <a:spcAft>
                <a:spcPts val="0"/>
              </a:spcAft>
              <a:buSzPts val="1400"/>
              <a:buNone/>
            </a:pPr>
            <a:r>
              <a:rPr lang="en-US" dirty="0">
                <a:solidFill>
                  <a:schemeClr val="dk1"/>
                </a:solidFill>
              </a:rPr>
              <a:t>The application will provide a user-friendly and easy-to-use interface that does not</a:t>
            </a:r>
            <a:endParaRPr dirty="0"/>
          </a:p>
          <a:p>
            <a:pPr marL="0" lvl="0" indent="0" algn="l" rtl="0">
              <a:lnSpc>
                <a:spcPct val="100000"/>
              </a:lnSpc>
              <a:spcBef>
                <a:spcPts val="0"/>
              </a:spcBef>
              <a:spcAft>
                <a:spcPts val="0"/>
              </a:spcAft>
              <a:buSzPts val="1400"/>
              <a:buNone/>
            </a:pPr>
            <a:r>
              <a:rPr lang="en-US" dirty="0">
                <a:solidFill>
                  <a:schemeClr val="dk1"/>
                </a:solidFill>
              </a:rPr>
              <a:t>require any prerequisites, so it can be used by all types of users (even non-computer specialists).</a:t>
            </a:r>
            <a:endParaRPr dirty="0"/>
          </a:p>
          <a:p>
            <a:pPr marL="0" lvl="0" indent="0" algn="l" rtl="0">
              <a:lnSpc>
                <a:spcPct val="100000"/>
              </a:lnSpc>
              <a:spcBef>
                <a:spcPts val="0"/>
              </a:spcBef>
              <a:spcAft>
                <a:spcPts val="0"/>
              </a:spcAft>
              <a:buSzPts val="1400"/>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dirty="0">
                <a:solidFill>
                  <a:schemeClr val="dk1"/>
                </a:solidFill>
              </a:rPr>
              <a:t>Extensibility and maintainability:</a:t>
            </a:r>
            <a:endParaRPr dirty="0"/>
          </a:p>
          <a:p>
            <a:pPr marL="0" lvl="0" indent="0" algn="l" rtl="0">
              <a:lnSpc>
                <a:spcPct val="100000"/>
              </a:lnSpc>
              <a:spcBef>
                <a:spcPts val="0"/>
              </a:spcBef>
              <a:spcAft>
                <a:spcPts val="0"/>
              </a:spcAft>
              <a:buSzPts val="1400"/>
              <a:buNone/>
            </a:pPr>
            <a:r>
              <a:rPr lang="en-US" dirty="0">
                <a:solidFill>
                  <a:schemeClr val="dk1"/>
                </a:solidFill>
              </a:rPr>
              <a:t>The architecture of the application will allow the evolution and maintenance (addition</a:t>
            </a:r>
            <a:endParaRPr dirty="0"/>
          </a:p>
          <a:p>
            <a:pPr marL="0" lvl="0" indent="0" algn="l" rtl="0">
              <a:lnSpc>
                <a:spcPct val="100000"/>
              </a:lnSpc>
              <a:spcBef>
                <a:spcPts val="0"/>
              </a:spcBef>
              <a:spcAft>
                <a:spcPts val="0"/>
              </a:spcAft>
              <a:buSzPts val="1400"/>
              <a:buNone/>
            </a:pPr>
            <a:r>
              <a:rPr lang="en-US" dirty="0">
                <a:solidFill>
                  <a:schemeClr val="dk1"/>
                </a:solidFill>
              </a:rPr>
              <a:t>or deletion or update) at the level of its various modules in a flexible manner.</a:t>
            </a:r>
            <a:endParaRPr dirty="0"/>
          </a:p>
          <a:p>
            <a:pPr marL="0" lvl="0" indent="0" algn="l" rtl="0">
              <a:lnSpc>
                <a:spcPct val="100000"/>
              </a:lnSpc>
              <a:spcBef>
                <a:spcPts val="0"/>
              </a:spcBef>
              <a:spcAft>
                <a:spcPts val="0"/>
              </a:spcAft>
              <a:buSzPts val="1400"/>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dirty="0">
                <a:solidFill>
                  <a:schemeClr val="dk1"/>
                </a:solidFill>
              </a:rPr>
              <a:t>Performance:</a:t>
            </a:r>
            <a:endParaRPr dirty="0"/>
          </a:p>
          <a:p>
            <a:pPr marL="0" lvl="0" indent="0" algn="l" rtl="0">
              <a:lnSpc>
                <a:spcPct val="100000"/>
              </a:lnSpc>
              <a:spcBef>
                <a:spcPts val="0"/>
              </a:spcBef>
              <a:spcAft>
                <a:spcPts val="0"/>
              </a:spcAft>
              <a:buSzPts val="1400"/>
              <a:buNone/>
            </a:pPr>
            <a:r>
              <a:rPr lang="en-US" dirty="0">
                <a:solidFill>
                  <a:schemeClr val="dk1"/>
                </a:solidFill>
              </a:rPr>
              <a:t>The application must be efficient, i.e. the system must react within a period that does</a:t>
            </a:r>
            <a:endParaRPr dirty="0"/>
          </a:p>
          <a:p>
            <a:pPr marL="0" lvl="0" indent="0" algn="l" rtl="0">
              <a:lnSpc>
                <a:spcPct val="100000"/>
              </a:lnSpc>
              <a:spcBef>
                <a:spcPts val="0"/>
              </a:spcBef>
              <a:spcAft>
                <a:spcPts val="0"/>
              </a:spcAft>
              <a:buSzPts val="1400"/>
              <a:buNone/>
            </a:pPr>
            <a:r>
              <a:rPr lang="en-US" dirty="0">
                <a:solidFill>
                  <a:schemeClr val="dk1"/>
                </a:solidFill>
              </a:rPr>
              <a:t>not exceed 5 seconds, whatever the action of the application.</a:t>
            </a:r>
            <a:endParaRPr dirty="0"/>
          </a:p>
          <a:p>
            <a:pPr marL="0" lvl="0" indent="0" algn="l" rtl="0">
              <a:lnSpc>
                <a:spcPct val="100000"/>
              </a:lnSpc>
              <a:spcBef>
                <a:spcPts val="0"/>
              </a:spcBef>
              <a:spcAft>
                <a:spcPts val="0"/>
              </a:spcAft>
              <a:buSzPts val="1400"/>
              <a:buNone/>
            </a:pPr>
            <a:endParaRPr dirty="0">
              <a:solidFill>
                <a:schemeClr val="dk1"/>
              </a:solidFill>
            </a:endParaRPr>
          </a:p>
          <a:p>
            <a:pPr marL="285750" lvl="0" indent="-285750" algn="l" rtl="0">
              <a:lnSpc>
                <a:spcPct val="100000"/>
              </a:lnSpc>
              <a:spcBef>
                <a:spcPts val="0"/>
              </a:spcBef>
              <a:spcAft>
                <a:spcPts val="0"/>
              </a:spcAft>
              <a:buSzPts val="1400"/>
              <a:buFont typeface="Noto Sans Symbols"/>
              <a:buChar char="⮚"/>
            </a:pPr>
            <a:r>
              <a:rPr lang="en-US" dirty="0">
                <a:solidFill>
                  <a:schemeClr val="dk1"/>
                </a:solidFill>
              </a:rPr>
              <a:t>Availability:</a:t>
            </a:r>
            <a:endParaRPr dirty="0"/>
          </a:p>
          <a:p>
            <a:pPr marL="0" lvl="0" indent="0" algn="l" rtl="0">
              <a:lnSpc>
                <a:spcPct val="100000"/>
              </a:lnSpc>
              <a:spcBef>
                <a:spcPts val="0"/>
              </a:spcBef>
              <a:spcAft>
                <a:spcPts val="0"/>
              </a:spcAft>
              <a:buSzPts val="1400"/>
              <a:buNone/>
            </a:pPr>
            <a:r>
              <a:rPr lang="en-US" dirty="0">
                <a:solidFill>
                  <a:schemeClr val="dk1"/>
                </a:solidFill>
              </a:rPr>
              <a:t>The application will be available on 24/24, and 7/7 except during the maintenance period.</a:t>
            </a:r>
            <a:endParaRPr dirty="0"/>
          </a:p>
        </p:txBody>
      </p:sp>
      <p:pic>
        <p:nvPicPr>
          <p:cNvPr id="2" name="Google Shape;254;p23" descr="What Makes A Logo Functional? | Creative Chameleon Studio">
            <a:extLst>
              <a:ext uri="{FF2B5EF4-FFF2-40B4-BE49-F238E27FC236}">
                <a16:creationId xmlns:a16="http://schemas.microsoft.com/office/drawing/2014/main" id="{25381B56-A39D-C532-D17C-103B6F04C48E}"/>
              </a:ext>
            </a:extLst>
          </p:cNvPr>
          <p:cNvPicPr preferRelativeResize="0"/>
          <p:nvPr/>
        </p:nvPicPr>
        <p:blipFill rotWithShape="1">
          <a:blip r:embed="rId3">
            <a:alphaModFix/>
          </a:blip>
          <a:srcRect/>
          <a:stretch/>
        </p:blipFill>
        <p:spPr>
          <a:xfrm>
            <a:off x="6547973" y="-146527"/>
            <a:ext cx="3270406" cy="2023704"/>
          </a:xfrm>
          <a:prstGeom prst="rect">
            <a:avLst/>
          </a:prstGeom>
          <a:ln>
            <a:noFill/>
          </a:ln>
          <a:effectLst>
            <a:softEdge rad="112500"/>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266" name="Google Shape;266;p25"/>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67" name="Google Shape;267;p25"/>
          <p:cNvSpPr txBox="1">
            <a:spLocks noGrp="1"/>
          </p:cNvSpPr>
          <p:nvPr>
            <p:ph type="title"/>
          </p:nvPr>
        </p:nvSpPr>
        <p:spPr>
          <a:xfrm>
            <a:off x="7286262" y="2918237"/>
            <a:ext cx="1857738"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Global</a:t>
            </a:r>
            <a:br>
              <a:rPr lang="en-US"/>
            </a:br>
            <a:r>
              <a:rPr lang="en-US"/>
              <a:t>Use Case</a:t>
            </a:r>
            <a:br>
              <a:rPr lang="en-US"/>
            </a:br>
            <a:r>
              <a:rPr lang="en-US"/>
              <a:t>Diagram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272" name="Google Shape;272;p26"/>
          <p:cNvPicPr preferRelativeResize="0"/>
          <p:nvPr/>
        </p:nvPicPr>
        <p:blipFill rotWithShape="1">
          <a:blip r:embed="rId3">
            <a:alphaModFix/>
          </a:blip>
          <a:srcRect/>
          <a:stretch/>
        </p:blipFill>
        <p:spPr>
          <a:xfrm>
            <a:off x="2023629" y="24725"/>
            <a:ext cx="4620754" cy="5143500"/>
          </a:xfrm>
          <a:prstGeom prst="rect">
            <a:avLst/>
          </a:prstGeom>
          <a:noFill/>
          <a:ln>
            <a:noFill/>
          </a:ln>
        </p:spPr>
      </p:pic>
      <p:sp>
        <p:nvSpPr>
          <p:cNvPr id="273" name="Google Shape;273;p26"/>
          <p:cNvSpPr txBox="1">
            <a:spLocks noGrp="1"/>
          </p:cNvSpPr>
          <p:nvPr>
            <p:ph type="title"/>
          </p:nvPr>
        </p:nvSpPr>
        <p:spPr>
          <a:xfrm>
            <a:off x="0" y="24725"/>
            <a:ext cx="1857738"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Class</a:t>
            </a:r>
            <a:br>
              <a:rPr lang="en-US"/>
            </a:br>
            <a:r>
              <a:rPr lang="en-US"/>
              <a:t>Diagram</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7"/>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Work Schedule </a:t>
            </a:r>
            <a:endParaRPr/>
          </a:p>
        </p:txBody>
      </p:sp>
      <p:sp>
        <p:nvSpPr>
          <p:cNvPr id="279" name="Google Shape;279;p27"/>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06</a:t>
            </a:r>
            <a:endParaRPr/>
          </a:p>
        </p:txBody>
      </p:sp>
      <p:pic>
        <p:nvPicPr>
          <p:cNvPr id="280" name="Google Shape;280;p27"/>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8"/>
          <p:cNvSpPr txBox="1">
            <a:spLocks noGrp="1"/>
          </p:cNvSpPr>
          <p:nvPr>
            <p:ph type="title"/>
          </p:nvPr>
        </p:nvSpPr>
        <p:spPr>
          <a:xfrm>
            <a:off x="0" y="395"/>
            <a:ext cx="3007268"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Work Schedule </a:t>
            </a:r>
            <a:endParaRPr/>
          </a:p>
        </p:txBody>
      </p:sp>
      <p:sp>
        <p:nvSpPr>
          <p:cNvPr id="286" name="Google Shape;286;p28"/>
          <p:cNvSpPr txBox="1">
            <a:spLocks noGrp="1"/>
          </p:cNvSpPr>
          <p:nvPr>
            <p:ph type="body" idx="1"/>
          </p:nvPr>
        </p:nvSpPr>
        <p:spPr>
          <a:xfrm>
            <a:off x="0" y="4237676"/>
            <a:ext cx="8541260" cy="2974077"/>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solidFill>
                  <a:schemeClr val="dk1"/>
                </a:solidFill>
              </a:rPr>
              <a:t>The project will run for a period of 4 months. The following timeline illustrates a provisional schedule, representing the main stages leading to a functional solution that meets the criteria defined by these specifications.</a:t>
            </a:r>
            <a:endParaRPr/>
          </a:p>
        </p:txBody>
      </p:sp>
      <p:pic>
        <p:nvPicPr>
          <p:cNvPr id="287" name="Google Shape;287;p28" descr="Schedule telecommuting or remote work icon Vector Image"/>
          <p:cNvPicPr preferRelativeResize="0"/>
          <p:nvPr/>
        </p:nvPicPr>
        <p:blipFill rotWithShape="1">
          <a:blip r:embed="rId3">
            <a:alphaModFix/>
          </a:blip>
          <a:srcRect/>
          <a:stretch/>
        </p:blipFill>
        <p:spPr>
          <a:xfrm>
            <a:off x="7307139" y="104898"/>
            <a:ext cx="1732358" cy="1869077"/>
          </a:xfrm>
          <a:prstGeom prst="rect">
            <a:avLst/>
          </a:prstGeom>
          <a:ln>
            <a:noFill/>
          </a:ln>
          <a:effectLst>
            <a:softEdge rad="112500"/>
          </a:effectLst>
        </p:spPr>
      </p:pic>
      <p:pic>
        <p:nvPicPr>
          <p:cNvPr id="288" name="Google Shape;288;p28"/>
          <p:cNvPicPr preferRelativeResize="0"/>
          <p:nvPr/>
        </p:nvPicPr>
        <p:blipFill rotWithShape="1">
          <a:blip r:embed="rId4">
            <a:alphaModFix/>
          </a:blip>
          <a:srcRect/>
          <a:stretch/>
        </p:blipFill>
        <p:spPr>
          <a:xfrm>
            <a:off x="1118645" y="533855"/>
            <a:ext cx="5552122" cy="370382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pic>
        <p:nvPicPr>
          <p:cNvPr id="293" name="Google Shape;293;p29"/>
          <p:cNvPicPr preferRelativeResize="0">
            <a:picLocks noGrp="1"/>
          </p:cNvPicPr>
          <p:nvPr>
            <p:ph type="pic" idx="2"/>
          </p:nvPr>
        </p:nvPicPr>
        <p:blipFill rotWithShape="1">
          <a:blip r:embed="rId3">
            <a:alphaModFix/>
          </a:blip>
          <a:srcRect l="12175" r="24966"/>
          <a:stretch/>
        </p:blipFill>
        <p:spPr>
          <a:xfrm>
            <a:off x="0" y="539500"/>
            <a:ext cx="3675602" cy="3897300"/>
          </a:xfrm>
          <a:prstGeom prst="rect">
            <a:avLst/>
          </a:prstGeom>
          <a:noFill/>
          <a:ln>
            <a:noFill/>
          </a:ln>
        </p:spPr>
      </p:pic>
      <p:sp>
        <p:nvSpPr>
          <p:cNvPr id="294" name="Google Shape;294;p29"/>
          <p:cNvSpPr/>
          <p:nvPr/>
        </p:nvSpPr>
        <p:spPr>
          <a:xfrm>
            <a:off x="2709375" y="1075150"/>
            <a:ext cx="6622800" cy="29331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29"/>
          <p:cNvSpPr txBox="1">
            <a:spLocks noGrp="1"/>
          </p:cNvSpPr>
          <p:nvPr>
            <p:ph type="title"/>
          </p:nvPr>
        </p:nvSpPr>
        <p:spPr>
          <a:xfrm>
            <a:off x="3779925" y="1307100"/>
            <a:ext cx="4650900" cy="2529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3"/>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Context</a:t>
            </a:r>
            <a:endParaRPr/>
          </a:p>
        </p:txBody>
      </p:sp>
      <p:sp>
        <p:nvSpPr>
          <p:cNvPr id="96" name="Google Shape;96;p3"/>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01</a:t>
            </a:r>
            <a:endParaRPr/>
          </a:p>
        </p:txBody>
      </p:sp>
      <p:pic>
        <p:nvPicPr>
          <p:cNvPr id="97" name="Google Shape;97;p3"/>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4"/>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Context</a:t>
            </a:r>
            <a:endParaRPr/>
          </a:p>
        </p:txBody>
      </p:sp>
      <p:sp>
        <p:nvSpPr>
          <p:cNvPr id="103" name="Google Shape;103;p4"/>
          <p:cNvSpPr txBox="1">
            <a:spLocks noGrp="1"/>
          </p:cNvSpPr>
          <p:nvPr>
            <p:ph type="body" idx="1"/>
          </p:nvPr>
        </p:nvSpPr>
        <p:spPr>
          <a:xfrm>
            <a:off x="301500" y="1160450"/>
            <a:ext cx="427050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Salesforce is a highly customizable advanced CRM with High Impact &amp; Low Effort:</a:t>
            </a: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Clr>
                <a:srgbClr val="FF0000"/>
              </a:buClr>
              <a:buSzPts val="1400"/>
              <a:buFont typeface="Noto Sans Symbols"/>
              <a:buChar char="❑"/>
            </a:pPr>
            <a:r>
              <a:rPr lang="en-US"/>
              <a:t>The platform goal is to make big changes with minimal effort</a:t>
            </a:r>
            <a:endParaRPr/>
          </a:p>
          <a:p>
            <a:pPr marL="285750" lvl="0" indent="-196850" algn="l" rtl="0">
              <a:lnSpc>
                <a:spcPct val="100000"/>
              </a:lnSpc>
              <a:spcBef>
                <a:spcPts val="0"/>
              </a:spcBef>
              <a:spcAft>
                <a:spcPts val="0"/>
              </a:spcAft>
              <a:buClr>
                <a:srgbClr val="FF0000"/>
              </a:buClr>
              <a:buSzPts val="1400"/>
              <a:buFont typeface="Noto Sans Symbols"/>
              <a:buNone/>
            </a:pPr>
            <a:endParaRPr/>
          </a:p>
          <a:p>
            <a:pPr marL="285750" lvl="0" indent="-285750" algn="l" rtl="0">
              <a:lnSpc>
                <a:spcPct val="100000"/>
              </a:lnSpc>
              <a:spcBef>
                <a:spcPts val="0"/>
              </a:spcBef>
              <a:spcAft>
                <a:spcPts val="0"/>
              </a:spcAft>
              <a:buClr>
                <a:srgbClr val="FF0000"/>
              </a:buClr>
              <a:buSzPts val="1400"/>
              <a:buFont typeface="Noto Sans Symbols"/>
              <a:buChar char="❑"/>
            </a:pPr>
            <a:r>
              <a:rPr lang="en-US"/>
              <a:t>The platform goal is to solve mistakes that impact the buyer</a:t>
            </a:r>
            <a:endParaRPr/>
          </a:p>
          <a:p>
            <a:pPr marL="285750" lvl="0" indent="-196850" algn="l" rtl="0">
              <a:lnSpc>
                <a:spcPct val="100000"/>
              </a:lnSpc>
              <a:spcBef>
                <a:spcPts val="0"/>
              </a:spcBef>
              <a:spcAft>
                <a:spcPts val="0"/>
              </a:spcAft>
              <a:buClr>
                <a:srgbClr val="FF0000"/>
              </a:buClr>
              <a:buSzPts val="1400"/>
              <a:buFont typeface="Noto Sans Symbols"/>
              <a:buNone/>
            </a:pPr>
            <a:endParaRPr/>
          </a:p>
        </p:txBody>
      </p:sp>
      <p:pic>
        <p:nvPicPr>
          <p:cNvPr id="104" name="Google Shape;104;p4" descr="CCM Salesforce App"/>
          <p:cNvPicPr preferRelativeResize="0"/>
          <p:nvPr/>
        </p:nvPicPr>
        <p:blipFill rotWithShape="1">
          <a:blip r:embed="rId3">
            <a:alphaModFix/>
          </a:blip>
          <a:srcRect/>
          <a:stretch/>
        </p:blipFill>
        <p:spPr>
          <a:xfrm>
            <a:off x="7059168" y="119992"/>
            <a:ext cx="1908076" cy="1253989"/>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105" name="Google Shape;105;p4" descr="An example of a Chatter post to collaborate on a specific property."/>
          <p:cNvPicPr preferRelativeResize="0"/>
          <p:nvPr/>
        </p:nvPicPr>
        <p:blipFill rotWithShape="1">
          <a:blip r:embed="rId4">
            <a:alphaModFix/>
          </a:blip>
          <a:srcRect/>
          <a:stretch/>
        </p:blipFill>
        <p:spPr>
          <a:xfrm>
            <a:off x="5295980" y="1502224"/>
            <a:ext cx="3671264" cy="352128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5"/>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Context</a:t>
            </a:r>
            <a:endParaRPr/>
          </a:p>
        </p:txBody>
      </p:sp>
      <p:pic>
        <p:nvPicPr>
          <p:cNvPr id="111" name="Google Shape;111;p5" descr="CCM Salesforce App"/>
          <p:cNvPicPr preferRelativeResize="0"/>
          <p:nvPr/>
        </p:nvPicPr>
        <p:blipFill rotWithShape="1">
          <a:blip r:embed="rId3">
            <a:alphaModFix/>
          </a:blip>
          <a:srcRect/>
          <a:stretch/>
        </p:blipFill>
        <p:spPr>
          <a:xfrm>
            <a:off x="7059168" y="119992"/>
            <a:ext cx="1908076" cy="1253989"/>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12" name="Google Shape;112;p5"/>
          <p:cNvSpPr txBox="1">
            <a:spLocks noGrp="1"/>
          </p:cNvSpPr>
          <p:nvPr>
            <p:ph type="body" idx="1"/>
          </p:nvPr>
        </p:nvSpPr>
        <p:spPr>
          <a:xfrm>
            <a:off x="948600" y="1828075"/>
            <a:ext cx="3522000" cy="26205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a:p>
        </p:txBody>
      </p:sp>
      <p:pic>
        <p:nvPicPr>
          <p:cNvPr id="113" name="Google Shape;113;p5"/>
          <p:cNvPicPr preferRelativeResize="0"/>
          <p:nvPr/>
        </p:nvPicPr>
        <p:blipFill rotWithShape="1">
          <a:blip r:embed="rId4">
            <a:alphaModFix/>
          </a:blip>
          <a:srcRect/>
          <a:stretch/>
        </p:blipFill>
        <p:spPr>
          <a:xfrm>
            <a:off x="776287" y="1507600"/>
            <a:ext cx="7591425" cy="3190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6"/>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Context</a:t>
            </a:r>
            <a:endParaRPr/>
          </a:p>
        </p:txBody>
      </p:sp>
      <p:pic>
        <p:nvPicPr>
          <p:cNvPr id="119" name="Google Shape;119;p6" descr="CCM Salesforce App"/>
          <p:cNvPicPr preferRelativeResize="0"/>
          <p:nvPr/>
        </p:nvPicPr>
        <p:blipFill rotWithShape="1">
          <a:blip r:embed="rId3">
            <a:alphaModFix/>
          </a:blip>
          <a:srcRect/>
          <a:stretch/>
        </p:blipFill>
        <p:spPr>
          <a:xfrm>
            <a:off x="7059168" y="119992"/>
            <a:ext cx="1908076" cy="1253989"/>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0" name="Google Shape;120;p6"/>
          <p:cNvSpPr txBox="1">
            <a:spLocks noGrp="1"/>
          </p:cNvSpPr>
          <p:nvPr>
            <p:ph type="body" idx="1"/>
          </p:nvPr>
        </p:nvSpPr>
        <p:spPr>
          <a:xfrm>
            <a:off x="301500" y="1160450"/>
            <a:ext cx="675766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In Salesforce, each user is identified by a unique </a:t>
            </a:r>
            <a:r>
              <a:rPr lang="en-US">
                <a:solidFill>
                  <a:srgbClr val="FF0000"/>
                </a:solidFill>
              </a:rPr>
              <a:t>username</a:t>
            </a:r>
            <a:r>
              <a:rPr lang="en-US"/>
              <a:t> and </a:t>
            </a:r>
            <a:r>
              <a:rPr lang="en-US">
                <a:solidFill>
                  <a:srgbClr val="FF0000"/>
                </a:solidFill>
              </a:rPr>
              <a:t>profile</a:t>
            </a:r>
            <a:r>
              <a:rPr lang="en-US"/>
              <a:t>. </a:t>
            </a:r>
            <a:endParaRPr/>
          </a:p>
          <a:p>
            <a:pPr marL="285750" lvl="0" indent="-196850" algn="l" rtl="0">
              <a:lnSpc>
                <a:spcPct val="100000"/>
              </a:lnSpc>
              <a:spcBef>
                <a:spcPts val="0"/>
              </a:spcBef>
              <a:spcAft>
                <a:spcPts val="0"/>
              </a:spcAft>
              <a:buSzPts val="1400"/>
              <a:buFont typeface="Noto Sans Symbols"/>
              <a:buNone/>
            </a:pPr>
            <a:endParaRPr/>
          </a:p>
          <a:p>
            <a:pPr marL="285750" lvl="0" indent="-285750" algn="l" rtl="0">
              <a:lnSpc>
                <a:spcPct val="100000"/>
              </a:lnSpc>
              <a:spcBef>
                <a:spcPts val="0"/>
              </a:spcBef>
              <a:spcAft>
                <a:spcPts val="0"/>
              </a:spcAft>
              <a:buSzPts val="1400"/>
              <a:buFont typeface="Noto Sans Symbols"/>
              <a:buChar char="⮚"/>
            </a:pPr>
            <a:r>
              <a:rPr lang="en-US"/>
              <a:t>Along with other settings, the profile determines what </a:t>
            </a:r>
            <a:r>
              <a:rPr lang="en-US">
                <a:solidFill>
                  <a:srgbClr val="FF0000"/>
                </a:solidFill>
              </a:rPr>
              <a:t>tasks</a:t>
            </a:r>
            <a:r>
              <a:rPr lang="en-US"/>
              <a:t> a user can perform, what </a:t>
            </a:r>
            <a:r>
              <a:rPr lang="en-US">
                <a:solidFill>
                  <a:srgbClr val="FF0000"/>
                </a:solidFill>
              </a:rPr>
              <a:t>data</a:t>
            </a:r>
            <a:r>
              <a:rPr lang="en-US"/>
              <a:t> they can view, and how they can </a:t>
            </a:r>
            <a:r>
              <a:rPr lang="en-US">
                <a:solidFill>
                  <a:srgbClr val="FF0000"/>
                </a:solidFill>
              </a:rPr>
              <a:t>use the data</a:t>
            </a:r>
            <a:r>
              <a:rPr lang="en-US"/>
              <a:t>.</a:t>
            </a:r>
            <a:endParaRPr/>
          </a:p>
        </p:txBody>
      </p:sp>
      <p:pic>
        <p:nvPicPr>
          <p:cNvPr id="121" name="Google Shape;121;p6"/>
          <p:cNvPicPr preferRelativeResize="0"/>
          <p:nvPr/>
        </p:nvPicPr>
        <p:blipFill rotWithShape="1">
          <a:blip r:embed="rId4">
            <a:alphaModFix/>
          </a:blip>
          <a:srcRect/>
          <a:stretch/>
        </p:blipFill>
        <p:spPr>
          <a:xfrm>
            <a:off x="1423686" y="2230951"/>
            <a:ext cx="6296628" cy="27538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7"/>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Context</a:t>
            </a:r>
            <a:endParaRPr/>
          </a:p>
        </p:txBody>
      </p:sp>
      <p:pic>
        <p:nvPicPr>
          <p:cNvPr id="127" name="Google Shape;127;p7" descr="CCM Salesforce App"/>
          <p:cNvPicPr preferRelativeResize="0"/>
          <p:nvPr/>
        </p:nvPicPr>
        <p:blipFill rotWithShape="1">
          <a:blip r:embed="rId3">
            <a:alphaModFix/>
          </a:blip>
          <a:srcRect/>
          <a:stretch/>
        </p:blipFill>
        <p:spPr>
          <a:xfrm>
            <a:off x="7059168" y="119992"/>
            <a:ext cx="1908076" cy="1253989"/>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28" name="Google Shape;128;p7"/>
          <p:cNvSpPr txBox="1">
            <a:spLocks noGrp="1"/>
          </p:cNvSpPr>
          <p:nvPr>
            <p:ph type="body" idx="1"/>
          </p:nvPr>
        </p:nvSpPr>
        <p:spPr>
          <a:xfrm>
            <a:off x="301500" y="1160450"/>
            <a:ext cx="6757668"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As a Salesforce admin, you manage users in your organization.</a:t>
            </a:r>
            <a:endParaRPr/>
          </a:p>
          <a:p>
            <a:pPr marL="285750" lvl="0" indent="-285750" algn="l" rtl="0">
              <a:lnSpc>
                <a:spcPct val="100000"/>
              </a:lnSpc>
              <a:spcBef>
                <a:spcPts val="0"/>
              </a:spcBef>
              <a:spcAft>
                <a:spcPts val="0"/>
              </a:spcAft>
              <a:buSzPts val="1400"/>
              <a:buFont typeface="Noto Sans Symbols"/>
              <a:buChar char="⮚"/>
            </a:pPr>
            <a:r>
              <a:rPr lang="en-US"/>
              <a:t>In addition to creating and assigning users, user management includes managing </a:t>
            </a:r>
            <a:r>
              <a:rPr lang="en-US">
                <a:solidFill>
                  <a:srgbClr val="FF0000"/>
                </a:solidFill>
              </a:rPr>
              <a:t>permissions</a:t>
            </a:r>
            <a:r>
              <a:rPr lang="en-US"/>
              <a:t> and </a:t>
            </a:r>
            <a:r>
              <a:rPr lang="en-US">
                <a:solidFill>
                  <a:srgbClr val="FF0000"/>
                </a:solidFill>
              </a:rPr>
              <a:t>licenses</a:t>
            </a:r>
            <a:r>
              <a:rPr lang="en-US"/>
              <a:t>, </a:t>
            </a:r>
            <a:r>
              <a:rPr lang="en-US">
                <a:solidFill>
                  <a:srgbClr val="FF0000"/>
                </a:solidFill>
              </a:rPr>
              <a:t>delegating users</a:t>
            </a:r>
            <a:r>
              <a:rPr lang="en-US"/>
              <a:t>, and more</a:t>
            </a:r>
            <a:endParaRPr/>
          </a:p>
          <a:p>
            <a:pPr marL="285750" lvl="0" indent="-196850" algn="l" rtl="0">
              <a:lnSpc>
                <a:spcPct val="100000"/>
              </a:lnSpc>
              <a:spcBef>
                <a:spcPts val="0"/>
              </a:spcBef>
              <a:spcAft>
                <a:spcPts val="0"/>
              </a:spcAft>
              <a:buSzPts val="1400"/>
              <a:buFont typeface="Noto Sans Symbols"/>
              <a:buNone/>
            </a:pPr>
            <a:endParaRPr/>
          </a:p>
        </p:txBody>
      </p:sp>
      <p:pic>
        <p:nvPicPr>
          <p:cNvPr id="129" name="Google Shape;129;p7"/>
          <p:cNvPicPr preferRelativeResize="0"/>
          <p:nvPr/>
        </p:nvPicPr>
        <p:blipFill rotWithShape="1">
          <a:blip r:embed="rId4">
            <a:alphaModFix/>
          </a:blip>
          <a:srcRect/>
          <a:stretch/>
        </p:blipFill>
        <p:spPr>
          <a:xfrm>
            <a:off x="2510286" y="1897249"/>
            <a:ext cx="5913713" cy="312625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8"/>
          <p:cNvSpPr txBox="1">
            <a:spLocks noGrp="1"/>
          </p:cNvSpPr>
          <p:nvPr>
            <p:ph type="title"/>
          </p:nvPr>
        </p:nvSpPr>
        <p:spPr>
          <a:xfrm>
            <a:off x="2087250" y="539500"/>
            <a:ext cx="5877600" cy="1573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a:t>Problem &amp; Objectives</a:t>
            </a:r>
            <a:endParaRPr/>
          </a:p>
        </p:txBody>
      </p:sp>
      <p:sp>
        <p:nvSpPr>
          <p:cNvPr id="135" name="Google Shape;135;p8"/>
          <p:cNvSpPr txBox="1">
            <a:spLocks noGrp="1"/>
          </p:cNvSpPr>
          <p:nvPr>
            <p:ph type="title" idx="2"/>
          </p:nvPr>
        </p:nvSpPr>
        <p:spPr>
          <a:xfrm>
            <a:off x="701050" y="691288"/>
            <a:ext cx="1268400" cy="1269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US"/>
              <a:t>02</a:t>
            </a:r>
            <a:endParaRPr/>
          </a:p>
        </p:txBody>
      </p:sp>
      <p:pic>
        <p:nvPicPr>
          <p:cNvPr id="136" name="Google Shape;136;p8"/>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9"/>
          <p:cNvSpPr txBox="1">
            <a:spLocks noGrp="1"/>
          </p:cNvSpPr>
          <p:nvPr>
            <p:ph type="title"/>
          </p:nvPr>
        </p:nvSpPr>
        <p:spPr>
          <a:xfrm>
            <a:off x="720000" y="445025"/>
            <a:ext cx="7704000" cy="84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a:t>Problem </a:t>
            </a:r>
            <a:endParaRPr/>
          </a:p>
        </p:txBody>
      </p:sp>
      <p:sp>
        <p:nvSpPr>
          <p:cNvPr id="142" name="Google Shape;142;p9"/>
          <p:cNvSpPr txBox="1">
            <a:spLocks noGrp="1"/>
          </p:cNvSpPr>
          <p:nvPr>
            <p:ph type="body" idx="1"/>
          </p:nvPr>
        </p:nvSpPr>
        <p:spPr>
          <a:xfrm>
            <a:off x="1689917" y="1039437"/>
            <a:ext cx="5446530" cy="3824400"/>
          </a:xfrm>
          <a:prstGeom prst="rect">
            <a:avLst/>
          </a:prstGeom>
          <a:noFill/>
          <a:ln>
            <a:noFill/>
          </a:ln>
        </p:spPr>
        <p:txBody>
          <a:bodyPr spcFirstLastPara="1" wrap="square" lIns="91425" tIns="91425" rIns="91425" bIns="91425" anchor="t" anchorCtr="0">
            <a:noAutofit/>
          </a:bodyPr>
          <a:lstStyle/>
          <a:p>
            <a:pPr marL="285750" lvl="0" indent="-285750" algn="l" rtl="0">
              <a:lnSpc>
                <a:spcPct val="100000"/>
              </a:lnSpc>
              <a:spcBef>
                <a:spcPts val="0"/>
              </a:spcBef>
              <a:spcAft>
                <a:spcPts val="0"/>
              </a:spcAft>
              <a:buSzPts val="1400"/>
              <a:buFont typeface="Noto Sans Symbols"/>
              <a:buChar char="⮚"/>
            </a:pPr>
            <a:r>
              <a:rPr lang="en-US"/>
              <a:t>Users are managed in the community through a Salesforce interface and over several stages, making it difficult and time-consuming. </a:t>
            </a:r>
            <a:endParaRPr/>
          </a:p>
          <a:p>
            <a:pPr marL="0" lvl="0" indent="0" algn="l" rtl="0">
              <a:lnSpc>
                <a:spcPct val="100000"/>
              </a:lnSpc>
              <a:spcBef>
                <a:spcPts val="0"/>
              </a:spcBef>
              <a:spcAft>
                <a:spcPts val="0"/>
              </a:spcAft>
              <a:buSzPts val="1400"/>
              <a:buNone/>
            </a:pPr>
            <a:endParaRPr/>
          </a:p>
        </p:txBody>
      </p:sp>
      <p:pic>
        <p:nvPicPr>
          <p:cNvPr id="144" name="Google Shape;144;p9"/>
          <p:cNvPicPr preferRelativeResize="0"/>
          <p:nvPr/>
        </p:nvPicPr>
        <p:blipFill rotWithShape="1">
          <a:blip r:embed="rId3">
            <a:alphaModFix/>
          </a:blip>
          <a:srcRect/>
          <a:stretch/>
        </p:blipFill>
        <p:spPr>
          <a:xfrm>
            <a:off x="137109" y="865325"/>
            <a:ext cx="1552808" cy="4130592"/>
          </a:xfrm>
          <a:prstGeom prst="rect">
            <a:avLst/>
          </a:prstGeom>
          <a:noFill/>
          <a:ln>
            <a:noFill/>
          </a:ln>
        </p:spPr>
      </p:pic>
      <p:pic>
        <p:nvPicPr>
          <p:cNvPr id="145" name="Google Shape;145;p9"/>
          <p:cNvPicPr preferRelativeResize="0"/>
          <p:nvPr/>
        </p:nvPicPr>
        <p:blipFill rotWithShape="1">
          <a:blip r:embed="rId4">
            <a:alphaModFix/>
          </a:blip>
          <a:srcRect/>
          <a:stretch/>
        </p:blipFill>
        <p:spPr>
          <a:xfrm>
            <a:off x="3381555" y="1600374"/>
            <a:ext cx="5042445" cy="3438592"/>
          </a:xfrm>
          <a:prstGeom prst="rect">
            <a:avLst/>
          </a:prstGeom>
          <a:noFill/>
          <a:ln>
            <a:noFill/>
          </a:ln>
        </p:spPr>
      </p:pic>
      <p:pic>
        <p:nvPicPr>
          <p:cNvPr id="2" name="Google Shape;152;p10" descr="User management sign line icon or logo account Vector Image">
            <a:extLst>
              <a:ext uri="{FF2B5EF4-FFF2-40B4-BE49-F238E27FC236}">
                <a16:creationId xmlns:a16="http://schemas.microsoft.com/office/drawing/2014/main" id="{D2F6D2F8-8DEA-43C7-4632-B9624EC32242}"/>
              </a:ext>
            </a:extLst>
          </p:cNvPr>
          <p:cNvPicPr preferRelativeResize="0"/>
          <p:nvPr/>
        </p:nvPicPr>
        <p:blipFill rotWithShape="1">
          <a:blip r:embed="rId5">
            <a:alphaModFix/>
          </a:blip>
          <a:srcRect/>
          <a:stretch/>
        </p:blipFill>
        <p:spPr>
          <a:xfrm>
            <a:off x="7516413" y="0"/>
            <a:ext cx="1373837" cy="1483743"/>
          </a:xfrm>
          <a:prstGeom prst="rect">
            <a:avLst/>
          </a:prstGeom>
          <a:ln>
            <a:noFill/>
          </a:ln>
          <a:effectLst>
            <a:softEdge rad="112500"/>
          </a:effectLst>
        </p:spPr>
      </p:pic>
    </p:spTree>
  </p:cSld>
  <p:clrMapOvr>
    <a:masterClrMapping/>
  </p:clrMapOvr>
</p:sld>
</file>

<file path=ppt/theme/theme1.xml><?xml version="1.0" encoding="utf-8"?>
<a:theme xmlns:a="http://schemas.openxmlformats.org/drawingml/2006/main" name="A/B Testing Minitheme by Slidesgo">
  <a:themeElements>
    <a:clrScheme name="Simple Light">
      <a:dk1>
        <a:srgbClr val="191919"/>
      </a:dk1>
      <a:lt1>
        <a:srgbClr val="F1EADF"/>
      </a:lt1>
      <a:dk2>
        <a:srgbClr val="1155CC"/>
      </a:dk2>
      <a:lt2>
        <a:srgbClr val="C22242"/>
      </a:lt2>
      <a:accent1>
        <a:srgbClr val="F5C01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1639</Words>
  <Application>Microsoft Office PowerPoint</Application>
  <PresentationFormat>On-screen Show (16:9)</PresentationFormat>
  <Paragraphs>232</Paragraphs>
  <Slides>29</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Reem Kufi</vt:lpstr>
      <vt:lpstr>Arial</vt:lpstr>
      <vt:lpstr>Noto Sans Symbols</vt:lpstr>
      <vt:lpstr>Bebas Neue</vt:lpstr>
      <vt:lpstr>A/B Testing Minitheme by Slidesgo</vt:lpstr>
      <vt:lpstr>Graduation Project: Salesforce Community Management  Lightning Application</vt:lpstr>
      <vt:lpstr>TABLE OF CONTENTS</vt:lpstr>
      <vt:lpstr>Context</vt:lpstr>
      <vt:lpstr>Context</vt:lpstr>
      <vt:lpstr>Context</vt:lpstr>
      <vt:lpstr>Context</vt:lpstr>
      <vt:lpstr>Context</vt:lpstr>
      <vt:lpstr>Problem &amp; Objectives</vt:lpstr>
      <vt:lpstr>Problem </vt:lpstr>
      <vt:lpstr>Objectives </vt:lpstr>
      <vt:lpstr>Study of the existing</vt:lpstr>
      <vt:lpstr>HubSpot</vt:lpstr>
      <vt:lpstr>HubSpot</vt:lpstr>
      <vt:lpstr>ZenDesk</vt:lpstr>
      <vt:lpstr>ZenDesk</vt:lpstr>
      <vt:lpstr>Conga</vt:lpstr>
      <vt:lpstr>Conga</vt:lpstr>
      <vt:lpstr>Methodologies &amp; Tools to use</vt:lpstr>
      <vt:lpstr>Methodology </vt:lpstr>
      <vt:lpstr>Architecture </vt:lpstr>
      <vt:lpstr>Tools to use </vt:lpstr>
      <vt:lpstr>Conception</vt:lpstr>
      <vt:lpstr>Functional Needs</vt:lpstr>
      <vt:lpstr>Non-Functional Needs</vt:lpstr>
      <vt:lpstr>Global Use Case Diagram</vt:lpstr>
      <vt:lpstr>Class Diagram</vt:lpstr>
      <vt:lpstr>Work Schedule </vt:lpstr>
      <vt:lpstr>Work Schedule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Graduation Project: Salesforce Community Management  Lightning Application</dc:title>
  <dc:creator>Aslene</dc:creator>
  <cp:lastModifiedBy>Aslene</cp:lastModifiedBy>
  <cp:revision>2</cp:revision>
  <dcterms:modified xsi:type="dcterms:W3CDTF">2023-05-08T08:58:27Z</dcterms:modified>
</cp:coreProperties>
</file>